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4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83" r:id="rId4"/>
    <p:sldId id="278" r:id="rId5"/>
    <p:sldId id="302" r:id="rId6"/>
    <p:sldId id="285" r:id="rId7"/>
    <p:sldId id="292" r:id="rId8"/>
    <p:sldId id="326" r:id="rId9"/>
    <p:sldId id="350" r:id="rId10"/>
    <p:sldId id="351" r:id="rId11"/>
    <p:sldId id="335" r:id="rId12"/>
    <p:sldId id="295" r:id="rId13"/>
    <p:sldId id="338" r:id="rId14"/>
    <p:sldId id="267" r:id="rId15"/>
    <p:sldId id="347" r:id="rId16"/>
    <p:sldId id="299" r:id="rId17"/>
    <p:sldId id="284" r:id="rId18"/>
    <p:sldId id="349" r:id="rId19"/>
    <p:sldId id="353" r:id="rId20"/>
    <p:sldId id="303" r:id="rId21"/>
    <p:sldId id="265" r:id="rId22"/>
    <p:sldId id="280" r:id="rId23"/>
    <p:sldId id="327" r:id="rId24"/>
    <p:sldId id="304" r:id="rId25"/>
    <p:sldId id="336" r:id="rId26"/>
    <p:sldId id="328" r:id="rId27"/>
    <p:sldId id="320" r:id="rId28"/>
    <p:sldId id="329" r:id="rId29"/>
    <p:sldId id="305" r:id="rId30"/>
    <p:sldId id="330" r:id="rId31"/>
    <p:sldId id="306" r:id="rId32"/>
    <p:sldId id="331" r:id="rId33"/>
    <p:sldId id="307" r:id="rId34"/>
    <p:sldId id="352" r:id="rId35"/>
    <p:sldId id="308" r:id="rId36"/>
    <p:sldId id="333" r:id="rId37"/>
    <p:sldId id="340" r:id="rId38"/>
    <p:sldId id="342" r:id="rId39"/>
    <p:sldId id="343" r:id="rId40"/>
    <p:sldId id="344" r:id="rId41"/>
    <p:sldId id="345" r:id="rId42"/>
    <p:sldId id="346" r:id="rId43"/>
    <p:sldId id="313" r:id="rId44"/>
    <p:sldId id="339" r:id="rId45"/>
    <p:sldId id="334" r:id="rId46"/>
    <p:sldId id="259" r:id="rId4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0590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FC72-FC40-4DDA-9B01-63BF1284FF9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3658E-20C3-424B-B23C-A519A5CD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4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98C4DA-19F6-43C2-95AC-E3A4F77B6C44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26EDEA-8C6F-462C-87B1-2BD0E0C22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3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Disabilities used to be the highest number of students who access resources from the Disability Resource Office in Higher Ed; it is now been surpassed by students with Mental Health Disabilities</a:t>
            </a:r>
          </a:p>
          <a:p>
            <a:endParaRPr lang="en-US" dirty="0"/>
          </a:p>
          <a:p>
            <a:r>
              <a:rPr lang="en-US" dirty="0"/>
              <a:t>Many students don’t have the skills coming into college to cope with negative situations, adversities,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apps, programs and support tools out there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Constantly changing, updating, new ones being added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all programs and apps will be shown today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unlimited resources, it can be overwhelming to decide what’s the best tool is for the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Institutions of Health: Estimates between 6 and 17% of school-aged children have some form of dyslexia – not all have been identified by their school : http://www.edweek.org/tm/articles/2017/05/24/unidentified-dyslexia-takes-toll.html?cmp=eml-enl-tu-news1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8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Line/Word Spacing</a:t>
            </a:r>
          </a:p>
          <a:p>
            <a:r>
              <a:rPr lang="en-US" dirty="0"/>
              <a:t>2012 Research study by </a:t>
            </a:r>
            <a:r>
              <a:rPr lang="en-US" dirty="0" err="1"/>
              <a:t>Zorzi</a:t>
            </a:r>
            <a:r>
              <a:rPr lang="en-US" dirty="0"/>
              <a:t> showed 50% fewer reading errors when people with dyslexia increase spacing</a:t>
            </a:r>
          </a:p>
          <a:p>
            <a:r>
              <a:rPr lang="en-US" dirty="0"/>
              <a:t>To increase speed, research published by </a:t>
            </a:r>
            <a:r>
              <a:rPr lang="en-US" dirty="0" err="1"/>
              <a:t>Schneps</a:t>
            </a:r>
            <a:r>
              <a:rPr lang="en-US" dirty="0"/>
              <a:t> showed a 27% increase in reading speed when using shortened line length</a:t>
            </a:r>
          </a:p>
          <a:p>
            <a:endParaRPr lang="en-US" dirty="0"/>
          </a:p>
          <a:p>
            <a:r>
              <a:rPr lang="en-US" dirty="0"/>
              <a:t>Syllables – breaking words apart into syllables can increase reading comprehension by 10% (Yu-Chi Tai in a study supported my Microsoft)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6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Line/Word Spacing</a:t>
            </a:r>
          </a:p>
          <a:p>
            <a:r>
              <a:rPr lang="en-US" dirty="0"/>
              <a:t>2012 Research study by </a:t>
            </a:r>
            <a:r>
              <a:rPr lang="en-US" dirty="0" err="1"/>
              <a:t>Zorzi</a:t>
            </a:r>
            <a:r>
              <a:rPr lang="en-US" dirty="0"/>
              <a:t> showed 50% fewer reading errors when people with dyslexia increase spacing</a:t>
            </a:r>
          </a:p>
          <a:p>
            <a:r>
              <a:rPr lang="en-US" dirty="0"/>
              <a:t>To increase speed, research published by </a:t>
            </a:r>
            <a:r>
              <a:rPr lang="en-US" dirty="0" err="1"/>
              <a:t>Schneps</a:t>
            </a:r>
            <a:r>
              <a:rPr lang="en-US" dirty="0"/>
              <a:t> showed a 27% increase in reading speed when using shortened line length</a:t>
            </a:r>
          </a:p>
          <a:p>
            <a:endParaRPr lang="en-US" dirty="0"/>
          </a:p>
          <a:p>
            <a:r>
              <a:rPr lang="en-US" dirty="0"/>
              <a:t>Syllables – breaking words apart into syllables can increase reading comprehension by 10% (Yu-Chi Tai in a study supported my Microsoft)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Line/Word Spacing</a:t>
            </a:r>
          </a:p>
          <a:p>
            <a:r>
              <a:rPr lang="en-US" dirty="0"/>
              <a:t>2012 Research study by </a:t>
            </a:r>
            <a:r>
              <a:rPr lang="en-US" dirty="0" err="1"/>
              <a:t>Zorzi</a:t>
            </a:r>
            <a:r>
              <a:rPr lang="en-US" dirty="0"/>
              <a:t> showed 50% fewer reading errors when people with dyslexia increase spacing</a:t>
            </a:r>
          </a:p>
          <a:p>
            <a:r>
              <a:rPr lang="en-US" dirty="0"/>
              <a:t>To increase speed, research published by </a:t>
            </a:r>
            <a:r>
              <a:rPr lang="en-US" dirty="0" err="1"/>
              <a:t>Schneps</a:t>
            </a:r>
            <a:r>
              <a:rPr lang="en-US" dirty="0"/>
              <a:t> showed a 27% increase in reading speed when using shortened line length</a:t>
            </a:r>
          </a:p>
          <a:p>
            <a:endParaRPr lang="en-US" dirty="0"/>
          </a:p>
          <a:p>
            <a:r>
              <a:rPr lang="en-US" dirty="0"/>
              <a:t>Syllables – breaking words apart into syllables can increase reading comprehension by 10% (Yu-Chi Tai in a study supported my Microsoft)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Institutions of Health: Estimates between 6 and 17% of school-aged children have some form of dyslexia – not all have been identified by their school : http://www.edweek.org/tm/articles/2017/05/24/unidentified-dyslexia-takes-toll.html?cmp=eml-enl-tu-news1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support tools that help get the ideas out, help to form the paper and ideas – don’t really exist</a:t>
            </a:r>
          </a:p>
          <a:p>
            <a:r>
              <a:rPr lang="en-US" dirty="0"/>
              <a:t>Get questions on this all the time, </a:t>
            </a:r>
            <a:r>
              <a:rPr lang="en-US" dirty="0" err="1"/>
              <a:t>mindmapping</a:t>
            </a:r>
            <a:r>
              <a:rPr lang="en-US" dirty="0"/>
              <a:t> – yes, dictation – yes, grammar support – yes but actually formulating the ideas  - not really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DEA-8C6F-462C-87B1-2BD0E0C22C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0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5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3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ury.postlight.com/read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Learning-Tools-to-improve-reading-and-writing-skills-735fc6ea-21eb-401a-9293-4a481ef7e482?ui=en-US&amp;rs=en-US&amp;ad=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Learning-Tools-to-improve-reading-and-writing-skills-735fc6ea-21eb-401a-9293-4a481ef7e482?ui=en-US&amp;rs=en-US&amp;ad=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ictate.ms" TargetMode="External"/><Relationship Id="rId2" Type="http://schemas.openxmlformats.org/officeDocument/2006/relationships/hyperlink" Target="https://goo.gl/OItJ7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tcoldturkey.com/writer/" TargetMode="External"/><Relationship Id="rId5" Type="http://schemas.openxmlformats.org/officeDocument/2006/relationships/hyperlink" Target="https://goo.gl/1fchGv" TargetMode="External"/><Relationship Id="rId4" Type="http://schemas.openxmlformats.org/officeDocument/2006/relationships/hyperlink" Target="https://goo.gl/RUrZw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uminantsoftware.com/iphone/audionote.html" TargetMode="External"/><Relationship Id="rId2" Type="http://schemas.openxmlformats.org/officeDocument/2006/relationships/hyperlink" Target="https://getrocketb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onocent.com/en/audio-notetaker" TargetMode="External"/><Relationship Id="rId4" Type="http://schemas.openxmlformats.org/officeDocument/2006/relationships/hyperlink" Target="https://www.sonocent.com/en/ios-record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quatio.texthelp.com/" TargetMode="External"/><Relationship Id="rId2" Type="http://schemas.openxmlformats.org/officeDocument/2006/relationships/hyperlink" Target="https://www.texthelp.com/en-us/products/equati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mentumdash.com/" TargetMode="External"/><Relationship Id="rId2" Type="http://schemas.openxmlformats.org/officeDocument/2006/relationships/hyperlink" Target="http://www.thinkpacifica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a.m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laro-apps.com/claro-scanpen" TargetMode="External"/><Relationship Id="rId3" Type="http://schemas.openxmlformats.org/officeDocument/2006/relationships/hyperlink" Target="https://goo.gl/h3Zaqo" TargetMode="External"/><Relationship Id="rId7" Type="http://schemas.openxmlformats.org/officeDocument/2006/relationships/hyperlink" Target="http://www.cross-plus-a.com/balabolka.htm" TargetMode="External"/><Relationship Id="rId2" Type="http://schemas.openxmlformats.org/officeDocument/2006/relationships/hyperlink" Target="https://web.kamihq.com/web/view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admei.com/" TargetMode="External"/><Relationship Id="rId5" Type="http://schemas.openxmlformats.org/officeDocument/2006/relationships/hyperlink" Target="http://www.beelinereader.com/" TargetMode="External"/><Relationship Id="rId4" Type="http://schemas.openxmlformats.org/officeDocument/2006/relationships/hyperlink" Target="http://www.voicedream.com/" TargetMode="External"/><Relationship Id="rId9" Type="http://schemas.openxmlformats.org/officeDocument/2006/relationships/hyperlink" Target="https://claro-apps.com/claropdf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tzinc.com/" TargetMode="External"/><Relationship Id="rId2" Type="http://schemas.openxmlformats.org/officeDocument/2006/relationships/hyperlink" Target="https://goo.gl/7M00Q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wordify.com/" TargetMode="External"/><Relationship Id="rId4" Type="http://schemas.openxmlformats.org/officeDocument/2006/relationships/hyperlink" Target="http://www.readsy.co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xthelp.com/en-us/products/read-write/read-write-for-google/" TargetMode="External"/><Relationship Id="rId3" Type="http://schemas.openxmlformats.org/officeDocument/2006/relationships/hyperlink" Target="http://www.convenienceware.com/ghostreader" TargetMode="External"/><Relationship Id="rId7" Type="http://schemas.openxmlformats.org/officeDocument/2006/relationships/hyperlink" Target="http://www.texthelp.com/north-america/rwtablets" TargetMode="External"/><Relationship Id="rId2" Type="http://schemas.openxmlformats.org/officeDocument/2006/relationships/hyperlink" Target="http://donjohnston.com/snap-re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alreaders.com/" TargetMode="External"/><Relationship Id="rId5" Type="http://schemas.openxmlformats.org/officeDocument/2006/relationships/hyperlink" Target="https://opendyslexic.org/" TargetMode="External"/><Relationship Id="rId4" Type="http://schemas.openxmlformats.org/officeDocument/2006/relationships/hyperlink" Target="https://itunes.apple.com/us/app/ireadwrite/id600843386?mt=8" TargetMode="External"/><Relationship Id="rId9" Type="http://schemas.openxmlformats.org/officeDocument/2006/relationships/hyperlink" Target="http://www.spreede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cedream.com/writ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hotit.com/" TargetMode="External"/><Relationship Id="rId5" Type="http://schemas.openxmlformats.org/officeDocument/2006/relationships/hyperlink" Target="https://www.grammarly.com/" TargetMode="External"/><Relationship Id="rId4" Type="http://schemas.openxmlformats.org/officeDocument/2006/relationships/hyperlink" Target="http://www.gingersoftware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llbetterapp.com/" TargetMode="External"/><Relationship Id="rId2" Type="http://schemas.openxmlformats.org/officeDocument/2006/relationships/hyperlink" Target="http://donjohnston.com/cowriterapp/#.U0g21PldV8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qsoftware.com/en/writing-products/iwordq/" TargetMode="External"/><Relationship Id="rId5" Type="http://schemas.openxmlformats.org/officeDocument/2006/relationships/hyperlink" Target="https://itunes.apple.com/us/app/ireadwrite/id600843386?mt=8" TargetMode="External"/><Relationship Id="rId4" Type="http://schemas.openxmlformats.org/officeDocument/2006/relationships/hyperlink" Target="http://www.texthelp.com/north-america/rwtablet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uXrdje" TargetMode="External"/><Relationship Id="rId2" Type="http://schemas.openxmlformats.org/officeDocument/2006/relationships/hyperlink" Target="https://support.microsoft.com/en-us/help/4013144/microsoft-education-transform-speech-to-text-in-learning-tool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microsoft.com/en-us/help/14213/windows-how-to-use-speech-recognition" TargetMode="External"/><Relationship Id="rId4" Type="http://schemas.openxmlformats.org/officeDocument/2006/relationships/hyperlink" Target="http://www.nuance.com/for-individuals/mobile-applications/dragon-dictation/index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eister.com/" TargetMode="External"/><Relationship Id="rId2" Type="http://schemas.openxmlformats.org/officeDocument/2006/relationships/hyperlink" Target="http://www.inspirat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pplet.com/" TargetMode="External"/><Relationship Id="rId5" Type="http://schemas.openxmlformats.org/officeDocument/2006/relationships/hyperlink" Target="http://www.inspiration.com/inspmaps" TargetMode="External"/><Relationship Id="rId4" Type="http://schemas.openxmlformats.org/officeDocument/2006/relationships/hyperlink" Target="http://www.nosleep.net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note.com/" TargetMode="External"/><Relationship Id="rId2" Type="http://schemas.openxmlformats.org/officeDocument/2006/relationships/hyperlink" Target="http://www.gingerlab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bozjm7" TargetMode="External"/><Relationship Id="rId5" Type="http://schemas.openxmlformats.org/officeDocument/2006/relationships/hyperlink" Target="https://www.micnote.audio/" TargetMode="External"/><Relationship Id="rId4" Type="http://schemas.openxmlformats.org/officeDocument/2006/relationships/hyperlink" Target="http://soundnote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Write-insert-or-change-an-equation-1d01cabc-ceb1-458d-bc70-7f9737722702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fluence.com/" TargetMode="External"/><Relationship Id="rId3" Type="http://schemas.openxmlformats.org/officeDocument/2006/relationships/hyperlink" Target="https://www.mystudylife.com/" TargetMode="External"/><Relationship Id="rId7" Type="http://schemas.openxmlformats.org/officeDocument/2006/relationships/hyperlink" Target="https://www.thetileapp.com/" TargetMode="External"/><Relationship Id="rId2" Type="http://schemas.openxmlformats.org/officeDocument/2006/relationships/hyperlink" Target="http://sergiokas.github.io/Extens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coldturkey.com/" TargetMode="External"/><Relationship Id="rId5" Type="http://schemas.openxmlformats.org/officeDocument/2006/relationships/hyperlink" Target="http://keep.google.com/" TargetMode="External"/><Relationship Id="rId10" Type="http://schemas.openxmlformats.org/officeDocument/2006/relationships/hyperlink" Target="https://selfcontrolapp.com/" TargetMode="External"/><Relationship Id="rId4" Type="http://schemas.openxmlformats.org/officeDocument/2006/relationships/hyperlink" Target="https://en.todoist.com/" TargetMode="External"/><Relationship Id="rId9" Type="http://schemas.openxmlformats.org/officeDocument/2006/relationships/hyperlink" Target="http://www.rememberthemilk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RE99hl" TargetMode="External"/><Relationship Id="rId7" Type="http://schemas.openxmlformats.org/officeDocument/2006/relationships/hyperlink" Target="http://3030.binaryhammer.com/" TargetMode="External"/><Relationship Id="rId2" Type="http://schemas.openxmlformats.org/officeDocument/2006/relationships/hyperlink" Target="https://goo.gl/Btcdz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apple.com/en-us/HT202612" TargetMode="External"/><Relationship Id="rId5" Type="http://schemas.openxmlformats.org/officeDocument/2006/relationships/hyperlink" Target="http://www.timetimer.com/" TargetMode="External"/><Relationship Id="rId4" Type="http://schemas.openxmlformats.org/officeDocument/2006/relationships/hyperlink" Target="https://www.focusboosterapp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blue.com/" TargetMode="External"/><Relationship Id="rId2" Type="http://schemas.openxmlformats.org/officeDocument/2006/relationships/hyperlink" Target="http://quizl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anchfire.com/iannotate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ionmachine.net/index2.php" TargetMode="External"/><Relationship Id="rId2" Type="http://schemas.openxmlformats.org/officeDocument/2006/relationships/hyperlink" Target="https://rpc.elm4you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sybib.com/" TargetMode="External"/><Relationship Id="rId4" Type="http://schemas.openxmlformats.org/officeDocument/2006/relationships/hyperlink" Target="http://www.scrible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us/app/heat-pad-relaxing-heat-sensitive-surface/id445627681?mt=8" TargetMode="External"/><Relationship Id="rId3" Type="http://schemas.openxmlformats.org/officeDocument/2006/relationships/hyperlink" Target="https://www.unstuck.com/" TargetMode="External"/><Relationship Id="rId7" Type="http://schemas.openxmlformats.org/officeDocument/2006/relationships/hyperlink" Target="https://puttyworld.com/" TargetMode="External"/><Relationship Id="rId2" Type="http://schemas.openxmlformats.org/officeDocument/2006/relationships/hyperlink" Target="https://www.thinkpacific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fidgetcube.co/" TargetMode="External"/><Relationship Id="rId5" Type="http://schemas.openxmlformats.org/officeDocument/2006/relationships/hyperlink" Target="https://www.calm.com/" TargetMode="External"/><Relationship Id="rId4" Type="http://schemas.openxmlformats.org/officeDocument/2006/relationships/hyperlink" Target="https://goo.gl/3GjA24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udrHzT" TargetMode="External"/><Relationship Id="rId7" Type="http://schemas.openxmlformats.org/officeDocument/2006/relationships/hyperlink" Target="https://www.youtube.com/" TargetMode="External"/><Relationship Id="rId2" Type="http://schemas.openxmlformats.org/officeDocument/2006/relationships/hyperlink" Target="https://goo.gl/LMIPr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nes.apple.com/us/app/wa-kingyo-le-goldfish-pond/id333192368?mt=8" TargetMode="External"/><Relationship Id="rId5" Type="http://schemas.openxmlformats.org/officeDocument/2006/relationships/hyperlink" Target="https://ustwo.com/work/pause-app" TargetMode="External"/><Relationship Id="rId4" Type="http://schemas.openxmlformats.org/officeDocument/2006/relationships/hyperlink" Target="http://buddhify.com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kruzel@augsburg.ed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gsburg.edu/class/groves/assistive-technolog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0"/>
            <a:ext cx="10058400" cy="4419525"/>
          </a:xfrm>
          <a:noFill/>
        </p:spPr>
        <p:txBody>
          <a:bodyPr tIns="457200">
            <a:noAutofit/>
          </a:bodyPr>
          <a:lstStyle/>
          <a:p>
            <a:r>
              <a:rPr lang="en-US" sz="6500" dirty="0" smtClean="0"/>
              <a:t>Latest and Greatest Free and Low Cost Assistive Technology for Everyone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986785"/>
            <a:ext cx="10058400" cy="226963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Rachel </a:t>
            </a:r>
            <a:r>
              <a:rPr lang="en-US" sz="2000" dirty="0"/>
              <a:t>Kruzel – Assistive Technology &amp; Accommodations </a:t>
            </a:r>
            <a:r>
              <a:rPr lang="en-US" sz="2000" dirty="0" smtClean="0"/>
              <a:t>Specialist</a:t>
            </a:r>
          </a:p>
          <a:p>
            <a:r>
              <a:rPr lang="en-US" sz="2000" dirty="0" smtClean="0"/>
              <a:t>Augsburg University</a:t>
            </a:r>
          </a:p>
          <a:p>
            <a:r>
              <a:rPr lang="en-US" sz="2000" dirty="0" smtClean="0"/>
              <a:t>March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, </a:t>
            </a:r>
            <a:r>
              <a:rPr lang="en-US" sz="2000" dirty="0" smtClean="0"/>
              <a:t>2018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2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Literacy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0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Mercury </a:t>
            </a:r>
            <a:r>
              <a:rPr lang="en-US" dirty="0"/>
              <a:t>Reader – Tool to clear webpages of clutter for easier </a:t>
            </a:r>
            <a:r>
              <a:rPr lang="en-US" dirty="0" smtClean="0"/>
              <a:t>reading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Extension: </a:t>
            </a:r>
            <a:r>
              <a:rPr lang="en-US" dirty="0">
                <a:hlinkClick r:id="rId3"/>
              </a:rPr>
              <a:t>https://mercury.postlight.com/reader/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Microsoft </a:t>
            </a:r>
            <a:r>
              <a:rPr lang="en-US" dirty="0"/>
              <a:t>Office Suite Tools – see next slides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5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Literacy Support in Microsoft Word &amp; OneNote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0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Spacing - Increases space between letters, words, and lines of text</a:t>
            </a:r>
          </a:p>
          <a:p>
            <a:pPr lvl="1"/>
            <a:r>
              <a:rPr lang="en-US" dirty="0"/>
              <a:t>OneNote on Windows PC, One Note Online, Word on Windows PC, Word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Comprehension - Highlights dependent clauses within sentences</a:t>
            </a:r>
          </a:p>
          <a:p>
            <a:pPr lvl="1"/>
            <a:r>
              <a:rPr lang="en-US" dirty="0"/>
              <a:t>Microsoft OneNote on Windows 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Parts of Speech - Shows verbs, nouns, and adjectives in different colors</a:t>
            </a:r>
          </a:p>
          <a:p>
            <a:pPr lvl="1"/>
            <a:r>
              <a:rPr lang="en-US" dirty="0"/>
              <a:t>Microsoft OneNote on Windows PC and Online, Word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Contrast - Increased color contrast for people with visual disabilities</a:t>
            </a:r>
          </a:p>
          <a:p>
            <a:pPr algn="ctr"/>
            <a:r>
              <a:rPr lang="en-US" dirty="0">
                <a:hlinkClick r:id="rId3"/>
              </a:rPr>
              <a:t>https://support.office.com/en-us/article/Learning-Tools-to-improve-reading-and-writing-skills-735fc6ea-21eb-401a-9293-4a481ef7e482?ui=en-US&amp;rs=en-US&amp;ad=US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0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Literacy Support in Microsoft Word &amp; OneNote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21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Immersive Reader - Recognizes text from images and files</a:t>
            </a:r>
          </a:p>
          <a:p>
            <a:pPr lvl="1"/>
            <a:r>
              <a:rPr lang="en-US" dirty="0"/>
              <a:t>OneNote on Windows PC, OneNote Online, Word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 Mode aka </a:t>
            </a:r>
            <a:r>
              <a:rPr lang="en-US"/>
              <a:t>Focus </a:t>
            </a:r>
            <a:r>
              <a:rPr lang="en-US" smtClean="0"/>
              <a:t>Mode </a:t>
            </a:r>
            <a:r>
              <a:rPr lang="en-US" dirty="0"/>
              <a:t>- Reduces Line Length</a:t>
            </a:r>
          </a:p>
          <a:p>
            <a:pPr lvl="1"/>
            <a:r>
              <a:rPr lang="en-US" dirty="0"/>
              <a:t>Word on Windows 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 Aloud - Highlights words while reading them out loud</a:t>
            </a:r>
          </a:p>
          <a:p>
            <a:pPr lvl="1"/>
            <a:r>
              <a:rPr lang="en-US" dirty="0"/>
              <a:t>OneNote on Windows PC, OneNote Online, Word o Windows PC, Word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Syllables - Separates words into syllables</a:t>
            </a:r>
          </a:p>
          <a:p>
            <a:pPr lvl="1"/>
            <a:r>
              <a:rPr lang="en-US" dirty="0"/>
              <a:t>OneNote on Windows PC, One Note Online, Word on Windows PC, Word Online</a:t>
            </a:r>
          </a:p>
          <a:p>
            <a:pPr algn="ctr"/>
            <a:r>
              <a:rPr lang="en-US" dirty="0">
                <a:hlinkClick r:id="rId3"/>
              </a:rPr>
              <a:t>https://support.office.com/en-us/article/Learning-Tools-to-improve-reading-and-writing-skills-735fc6ea-21eb-401a-9293-4a481ef7e482?ui=en-US&amp;rs=en-US&amp;ad=US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2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4878"/>
            <a:ext cx="10058400" cy="44544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Voice </a:t>
            </a:r>
            <a:r>
              <a:rPr lang="en-US" dirty="0"/>
              <a:t>Recognition in Google Docs – Dictation tool to speak text into a Google </a:t>
            </a:r>
            <a:r>
              <a:rPr lang="en-US" dirty="0" smtClean="0"/>
              <a:t>Document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Built </a:t>
            </a:r>
            <a:r>
              <a:rPr lang="en-US" dirty="0"/>
              <a:t>into Google Docs: </a:t>
            </a:r>
            <a:r>
              <a:rPr lang="en-US" dirty="0">
                <a:hlinkClick r:id="rId2"/>
              </a:rPr>
              <a:t>https://goo.gl/OItJ7x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Dictate through Phone into Google Docs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Dicate</a:t>
            </a:r>
            <a:r>
              <a:rPr lang="en-US" dirty="0" smtClean="0"/>
              <a:t> – Microsoft Office 365 – Built-</a:t>
            </a:r>
            <a:r>
              <a:rPr lang="en-US" dirty="0" smtClean="0"/>
              <a:t>In Speech-to-Text within Office 365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 information: </a:t>
            </a:r>
            <a:r>
              <a:rPr lang="en-US" dirty="0" smtClean="0">
                <a:hlinkClick r:id="rId3" action="ppaction://hlinkfile"/>
              </a:rPr>
              <a:t>d</a:t>
            </a:r>
            <a:r>
              <a:rPr lang="en-US" dirty="0" smtClean="0">
                <a:hlinkClick r:id="rId3" action="ppaction://hlinkfile"/>
              </a:rPr>
              <a:t>ictate.ms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Tab Scissors/Tab Glue: Split two internet browser windows apart and then glue them back together to split screen your work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Chrome </a:t>
            </a:r>
            <a:r>
              <a:rPr lang="en-US" dirty="0"/>
              <a:t>Extensions: </a:t>
            </a:r>
            <a:r>
              <a:rPr lang="en-US" dirty="0">
                <a:hlinkClick r:id="rId4"/>
              </a:rPr>
              <a:t>https://goo.gl/RUrZwI</a:t>
            </a:r>
            <a:r>
              <a:rPr lang="en-US" dirty="0"/>
              <a:t> &amp;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goo.gl/1fchGv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Cold Turkey Writer </a:t>
            </a:r>
            <a:r>
              <a:rPr lang="en-US" dirty="0" smtClean="0"/>
              <a:t>– block out distractions and write in a clean workspace on your computer; program won’t close until a certain number of words have been written or minutes have passed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Windows; Mac: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://getcoldturkey.com/writer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201168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84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Notetaking</a:t>
            </a:r>
            <a:r>
              <a:rPr lang="en-US" dirty="0"/>
              <a:t>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Rocketbook</a:t>
            </a:r>
            <a:r>
              <a:rPr lang="en-US" dirty="0" smtClean="0"/>
              <a:t> </a:t>
            </a:r>
            <a:r>
              <a:rPr lang="en-US" dirty="0"/>
              <a:t>– Notebook with ability to upload notes with iOS app to Google Docs, Dropbox , etc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Three </a:t>
            </a:r>
            <a:r>
              <a:rPr lang="en-US" dirty="0" err="1" smtClean="0"/>
              <a:t>Noetbook</a:t>
            </a:r>
            <a:r>
              <a:rPr lang="en-US" dirty="0" smtClean="0"/>
              <a:t> Versions: One, Wave, &amp; </a:t>
            </a:r>
            <a:r>
              <a:rPr lang="en-US" dirty="0" err="1" smtClean="0"/>
              <a:t>Everlast</a:t>
            </a:r>
            <a:r>
              <a:rPr lang="en-US" dirty="0" smtClean="0"/>
              <a:t> (Coloring for kiddos)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iOS </a:t>
            </a:r>
            <a:r>
              <a:rPr lang="en-US" dirty="0"/>
              <a:t>app and standalone tool: </a:t>
            </a:r>
            <a:r>
              <a:rPr lang="en-US" dirty="0">
                <a:hlinkClick r:id="rId2"/>
              </a:rPr>
              <a:t>https://getrocketbook.com/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AudioNote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Take notes on your computer or tablet and link the typed notes up with the recorded audio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iOS </a:t>
            </a:r>
            <a:r>
              <a:rPr lang="en-US" dirty="0"/>
              <a:t>– Windows; Mac; iPad; Android: </a:t>
            </a:r>
            <a:r>
              <a:rPr lang="en-US" dirty="0">
                <a:hlinkClick r:id="rId3"/>
              </a:rPr>
              <a:t>http://luminantsoftware.com/iphone/audionote.html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Sonocent</a:t>
            </a:r>
            <a:r>
              <a:rPr lang="en-US" dirty="0" smtClean="0"/>
              <a:t> </a:t>
            </a:r>
            <a:r>
              <a:rPr lang="en-US" dirty="0"/>
              <a:t>Recorder App – Free app to record lecture with ability to color code </a:t>
            </a:r>
            <a:r>
              <a:rPr lang="en-US" dirty="0" smtClean="0"/>
              <a:t>lecture; Full version with additional features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4"/>
              </a:rPr>
              <a:t>https://www.sonocent.com/en/ios-recorder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Companion Program to </a:t>
            </a:r>
            <a:r>
              <a:rPr lang="en-US" i="1" dirty="0" err="1"/>
              <a:t>Sonocent</a:t>
            </a:r>
            <a:r>
              <a:rPr lang="en-US" i="1" dirty="0"/>
              <a:t> Audio Recorder…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Audio </a:t>
            </a:r>
            <a:r>
              <a:rPr lang="en-US" dirty="0" err="1"/>
              <a:t>Notetaker</a:t>
            </a:r>
            <a:r>
              <a:rPr lang="en-US" dirty="0"/>
              <a:t> version </a:t>
            </a:r>
            <a:r>
              <a:rPr lang="en-US" dirty="0" smtClean="0"/>
              <a:t>5 </a:t>
            </a:r>
            <a:r>
              <a:rPr lang="en-US" dirty="0"/>
              <a:t>– Windows &amp; iOS: </a:t>
            </a:r>
            <a:r>
              <a:rPr lang="en-US" dirty="0">
                <a:hlinkClick r:id="rId5"/>
              </a:rPr>
              <a:t>https://www.sonocent.com/en/audio-notetaker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Rocketbook</a:t>
            </a:r>
            <a:endParaRPr lang="en-US" dirty="0"/>
          </a:p>
        </p:txBody>
      </p:sp>
      <p:pic>
        <p:nvPicPr>
          <p:cNvPr id="1026" name="Picture 2" descr="Image of Rocketbook Wave Notebook" title="Image of Rocketbook Wave Not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2001711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of Rocketbook Everlast Notebook" title="Image of Rocketbook Everlast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67" y="2001711"/>
            <a:ext cx="437252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of Pilot Frixion Pens" title="Image of Pilot Frixion P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70" y="2670474"/>
            <a:ext cx="2685197" cy="26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0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EquatIO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https://www.texthelp.com/en-us/products/equatio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Google: Add </a:t>
            </a:r>
            <a:r>
              <a:rPr lang="en-US" dirty="0"/>
              <a:t>equations, formulas, and more into </a:t>
            </a:r>
            <a:r>
              <a:rPr lang="en-US" dirty="0" smtClean="0"/>
              <a:t>Google Docs, Forms, Sheets, Slides, and Drawings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Windows and Mac: Add equations and mathematical expressions into Word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Mathspace</a:t>
            </a:r>
            <a:r>
              <a:rPr lang="en-US" dirty="0" smtClean="0"/>
              <a:t>: Web-based app independent and collaboration on math problems; mix equations, text, and freehand </a:t>
            </a:r>
            <a:r>
              <a:rPr lang="en-US" dirty="0"/>
              <a:t>drawings: </a:t>
            </a:r>
            <a:r>
              <a:rPr lang="en-US" dirty="0">
                <a:hlinkClick r:id="rId3"/>
              </a:rPr>
              <a:t>https://equatio.texthelp.com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2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Regulation, Stress Management, &amp; Relaxation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49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Pacifica – Improve your mental wellness with a variety of tools built into the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iOS, Android, Web: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://www.thinkpacifica.com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Momentum – personal internet dashboard to help provide inspiration and focus, remove distraction, and help manage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Chrome Extension: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://momentumdash.com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&amp; Auditory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Ava – on the fly captioning in real time 24/7 using the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iOS, Android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https://www.ava.me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6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Things to Remember When Working with Assistive Technology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Latest, Greatest and Free and Low Cost Apps and Programs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Resources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69433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title="Image of iPad with Stylus with books coming out of iPad Scree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363" y="828637"/>
            <a:ext cx="6912217" cy="45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Reading, &amp;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Literacy Support</a:t>
            </a:r>
          </a:p>
        </p:txBody>
      </p:sp>
    </p:spTree>
    <p:extLst>
      <p:ext uri="{BB962C8B-B14F-4D97-AF65-F5344CB8AC3E}">
        <p14:creationId xmlns:p14="http://schemas.microsoft.com/office/powerpoint/2010/main" val="22726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470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Windows, Mac, Apps: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Kami – PDF and document annotation tool that works in Google Drive and Google Classroom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https://web.kamihq.com/web/viewer.html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https://goo.gl/h3Zaqo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Voice </a:t>
            </a:r>
            <a:r>
              <a:rPr lang="en-US" dirty="0"/>
              <a:t>Dream Reader – Text-to-Speech app with annotation capability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iOS, Android: </a:t>
            </a:r>
            <a:r>
              <a:rPr lang="en-US" dirty="0">
                <a:hlinkClick r:id="rId4"/>
              </a:rPr>
              <a:t>http://www.voicedream.com/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Beeline Reader – Polychromatic text reader; helps eyes track from word-to-word and line-to-line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Resource, iOS App: </a:t>
            </a:r>
            <a:r>
              <a:rPr lang="en-US" dirty="0">
                <a:hlinkClick r:id="rId5"/>
              </a:rPr>
              <a:t>http://www.beelinereader.com/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ReadMe! – Text-to-Speech app with Beeline Reader Capability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iPhone, iOS, Android: </a:t>
            </a:r>
            <a:r>
              <a:rPr lang="en-US" dirty="0">
                <a:hlinkClick r:id="rId6"/>
              </a:rPr>
              <a:t>https://www.readmei.com/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Balabolka</a:t>
            </a:r>
            <a:r>
              <a:rPr lang="en-US" dirty="0"/>
              <a:t> – Text-to-Speech reader for Windows OS with mp3 and Spritz reader capability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Windows: </a:t>
            </a:r>
            <a:r>
              <a:rPr lang="en-US" dirty="0">
                <a:hlinkClick r:id="rId7"/>
              </a:rPr>
              <a:t>http://www.cross-plus-a.com/balabolka.htm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Claro </a:t>
            </a:r>
            <a:r>
              <a:rPr lang="en-US" dirty="0" err="1"/>
              <a:t>ScanPen</a:t>
            </a:r>
            <a:r>
              <a:rPr lang="en-US" dirty="0"/>
              <a:t> – Take photo of printed text and have it read aloud with this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iOS; Android: </a:t>
            </a:r>
            <a:r>
              <a:rPr lang="en-US" dirty="0">
                <a:hlinkClick r:id="rId8"/>
              </a:rPr>
              <a:t>https://claro-apps.com/claro-scanpen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Claro PDF Pro – Text-to-Speech app with annotation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iOS; Android: </a:t>
            </a:r>
            <a:r>
              <a:rPr lang="en-US" dirty="0">
                <a:hlinkClick r:id="rId9"/>
              </a:rPr>
              <a:t>https://claro-apps.com/claropdf/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3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7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Web Resources and Chrome Extensions: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SpeakIt</a:t>
            </a:r>
            <a:r>
              <a:rPr lang="en-US" dirty="0"/>
              <a:t>! – Text-to-Speech for web pages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Extension: </a:t>
            </a:r>
            <a:r>
              <a:rPr lang="en-US" dirty="0">
                <a:hlinkClick r:id="rId2"/>
              </a:rPr>
              <a:t>https://goo.gl/7M00Qy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Spritz – </a:t>
            </a:r>
            <a:r>
              <a:rPr lang="en-US" dirty="0" err="1"/>
              <a:t>Tachistoscope</a:t>
            </a:r>
            <a:r>
              <a:rPr lang="en-US" dirty="0"/>
              <a:t> tool which flashes one word on the screen at a time for reading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3"/>
              </a:rPr>
              <a:t>http://www.spritzinc.com/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Readsy</a:t>
            </a:r>
            <a:r>
              <a:rPr lang="en-US" dirty="0"/>
              <a:t> – </a:t>
            </a:r>
            <a:r>
              <a:rPr lang="en-US" dirty="0" err="1"/>
              <a:t>Tachistoscope</a:t>
            </a:r>
            <a:r>
              <a:rPr lang="en-US" dirty="0"/>
              <a:t> tool which flashes one word on the screen at a time for reading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4"/>
              </a:rPr>
              <a:t>http://www.readsy.co/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Rewordify</a:t>
            </a:r>
            <a:r>
              <a:rPr lang="en-US" dirty="0"/>
              <a:t> – Website which simplifies reading passages with easier vocabulary words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5"/>
              </a:rPr>
              <a:t>https://rewordify.com/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5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8118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Snap &amp; Read –  Text-to-Speech reader compatible with variety of file formats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iPad; Chrome Extension: </a:t>
            </a:r>
            <a:r>
              <a:rPr lang="en-US" dirty="0">
                <a:hlinkClick r:id="rId2"/>
              </a:rPr>
              <a:t>http://donjohnston.com/snap-read/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GhostReader</a:t>
            </a:r>
            <a:r>
              <a:rPr lang="en-US" dirty="0"/>
              <a:t> – Text-to-Speech reader similar to </a:t>
            </a:r>
            <a:r>
              <a:rPr lang="en-US" dirty="0" err="1"/>
              <a:t>Balabolka</a:t>
            </a:r>
            <a:r>
              <a:rPr lang="en-US" dirty="0"/>
              <a:t> for Mac 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Mac OS: </a:t>
            </a:r>
            <a:r>
              <a:rPr lang="en-US" dirty="0">
                <a:hlinkClick r:id="rId3"/>
              </a:rPr>
              <a:t>http://www.convenienceware.com/ghostreader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iReadWrite</a:t>
            </a:r>
            <a:r>
              <a:rPr lang="en-US" dirty="0"/>
              <a:t> – Text-to-Speech app with dictionary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 6.0 or later: </a:t>
            </a:r>
            <a:r>
              <a:rPr lang="en-US" dirty="0">
                <a:hlinkClick r:id="rId4"/>
              </a:rPr>
              <a:t>https://itunes.apple.com/us/app/ireadwrite/id600843386?mt=8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OpenDyslexie</a:t>
            </a:r>
            <a:r>
              <a:rPr lang="en-US" dirty="0"/>
              <a:t> – Font for increased readability for people with dyslexia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Mac; Windows; iOS; Android; Chrome, Safari, Opera: </a:t>
            </a:r>
            <a:r>
              <a:rPr lang="en-US" dirty="0">
                <a:hlinkClick r:id="rId5"/>
              </a:rPr>
              <a:t>https://opendyslexic.org/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Natural Reader – Text-to-Speech reader with voice customization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Windows; Mac; Online Resource – </a:t>
            </a:r>
            <a:r>
              <a:rPr lang="en-US" dirty="0">
                <a:hlinkClick r:id="rId6"/>
              </a:rPr>
              <a:t>http://www.naturalreaders.com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Read&amp;Write</a:t>
            </a:r>
            <a:r>
              <a:rPr lang="en-US" dirty="0"/>
              <a:t> – Text-to-Speech app with dictionary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iPad, Android: </a:t>
            </a:r>
            <a:r>
              <a:rPr lang="en-US" dirty="0">
                <a:hlinkClick r:id="rId7"/>
              </a:rPr>
              <a:t>http://www.texthelp.com/north-america/rwtablets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 &amp; Write Chrome Extension – Similar tools to Read &amp; Write Desktop and Google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Extension: </a:t>
            </a:r>
            <a:r>
              <a:rPr lang="en-US" dirty="0">
                <a:hlinkClick r:id="rId8"/>
              </a:rPr>
              <a:t>https://www.texthelp.com/en-us/products/read-write/read-write-for-google/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Spreed</a:t>
            </a:r>
            <a:r>
              <a:rPr lang="en-US" dirty="0"/>
              <a:t> – </a:t>
            </a:r>
            <a:r>
              <a:rPr lang="en-US" dirty="0" err="1"/>
              <a:t>Tachistoscope</a:t>
            </a:r>
            <a:r>
              <a:rPr lang="en-US" dirty="0"/>
              <a:t> tool similar to Spritz or </a:t>
            </a:r>
            <a:r>
              <a:rPr lang="en-US" dirty="0" err="1"/>
              <a:t>Readsy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Extension: </a:t>
            </a:r>
            <a:r>
              <a:rPr lang="en-US" dirty="0">
                <a:hlinkClick r:id="rId9"/>
              </a:rPr>
              <a:t>http://www.spreeder.com/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82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title="Mac Computer with hands typing on keyboar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Writing Support</a:t>
            </a:r>
          </a:p>
        </p:txBody>
      </p:sp>
    </p:spTree>
    <p:extLst>
      <p:ext uri="{BB962C8B-B14F-4D97-AF65-F5344CB8AC3E}">
        <p14:creationId xmlns:p14="http://schemas.microsoft.com/office/powerpoint/2010/main" val="310339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705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Voice Dream Writer – Speak As I Type, Spell Checker, Word Finder, and Outline Format 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iPad, iPhone: </a:t>
            </a:r>
            <a:r>
              <a:rPr lang="en-US" dirty="0">
                <a:hlinkClick r:id="rId3"/>
              </a:rPr>
              <a:t>http://www.voicedream.com/writer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Ginger – Spelling and Grammar checker with additional premium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Windows, Mac, Android, iOS, Web Resource: </a:t>
            </a:r>
            <a:r>
              <a:rPr lang="en-US" dirty="0">
                <a:hlinkClick r:id="rId4"/>
              </a:rPr>
              <a:t>http://www.gingersoftware.com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Grammarly</a:t>
            </a:r>
            <a:r>
              <a:rPr lang="en-US" dirty="0"/>
              <a:t> – Tool to correct spelling, grammar, and poor vocabulary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Extension: </a:t>
            </a:r>
            <a:r>
              <a:rPr lang="en-US" dirty="0">
                <a:hlinkClick r:id="rId5"/>
              </a:rPr>
              <a:t>https://www.grammarly.com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Ghotit</a:t>
            </a:r>
            <a:r>
              <a:rPr lang="en-US" dirty="0"/>
              <a:t> –  Online contextual and phonetic spelling and grammar checker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6"/>
              </a:rPr>
              <a:t>http://www.ghotit.com/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Voice </a:t>
            </a:r>
            <a:r>
              <a:rPr lang="en-US" dirty="0"/>
              <a:t>Dream Writer – Speak As I Type, Spell Checker, Word Finder, and Outline Format 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iPad, iPhone: </a:t>
            </a:r>
            <a:r>
              <a:rPr lang="en-US" dirty="0">
                <a:hlinkClick r:id="rId3"/>
              </a:rPr>
              <a:t>http://www.voicedream.com/writer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Ginger – Spelling and Grammar checker with additional premium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Windows, Mac, Android, iOS, Web Resource: </a:t>
            </a:r>
            <a:r>
              <a:rPr lang="en-US" dirty="0">
                <a:hlinkClick r:id="rId4"/>
              </a:rPr>
              <a:t>http://www.gingersoftware.com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Grammarly – Tool to correct spelling, grammar, and poor vocabulary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Extension: </a:t>
            </a:r>
            <a:r>
              <a:rPr lang="en-US" dirty="0">
                <a:hlinkClick r:id="rId5"/>
              </a:rPr>
              <a:t>https://www.grammarly.com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Ghotit</a:t>
            </a:r>
            <a:r>
              <a:rPr lang="en-US" dirty="0"/>
              <a:t> –  Online contextual and phonetic spelling and grammar checker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6"/>
              </a:rPr>
              <a:t>http://www.ghotit.com/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448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Co:Writer</a:t>
            </a:r>
            <a:r>
              <a:rPr lang="en-US" dirty="0"/>
              <a:t> – Word prediction app with ability to have words read aloud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iOS: </a:t>
            </a:r>
            <a:r>
              <a:rPr lang="en-US" dirty="0">
                <a:hlinkClick r:id="rId2"/>
              </a:rPr>
              <a:t>http://donjohnston.com/cowriterapp/#.U0g21PldV8E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Spell </a:t>
            </a:r>
            <a:r>
              <a:rPr lang="en-US" dirty="0"/>
              <a:t>Better Word Prediction Tool for Writing with Read Aloud capabilities ***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3"/>
              </a:rPr>
              <a:t>http://www.spellbetterapp.com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Read&amp;Write</a:t>
            </a:r>
            <a:r>
              <a:rPr lang="en-US" dirty="0" smtClean="0"/>
              <a:t> </a:t>
            </a:r>
            <a:r>
              <a:rPr lang="en-US" dirty="0"/>
              <a:t>– Word Prediction, Speak As I Type, and Spell Checker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iPad, Android: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www.texthelp.com/north-america/rwtablets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iReadWrite</a:t>
            </a:r>
            <a:r>
              <a:rPr lang="en-US" dirty="0"/>
              <a:t> – Word Prediction, Phonetic Spell Checker, and Homophone Checker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 6.0 or later: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itunes.apple.com/us/app/ireadwrite/id600843386?mt=8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iWordQ</a:t>
            </a:r>
            <a:r>
              <a:rPr lang="en-US" dirty="0"/>
              <a:t> –  Word prediction, abbreviation expansion and speech feedback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iPad: </a:t>
            </a:r>
            <a:r>
              <a:rPr lang="en-US" dirty="0">
                <a:hlinkClick r:id="rId6"/>
              </a:rPr>
              <a:t>http://www.goqsoftware.com/en/writing-products/iwordq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r>
              <a:rPr lang="en-US" i="1" dirty="0"/>
              <a:t>**This app can be used as a quick AAC or Communication device tool too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55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title="Image of Headset for DIct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239" y="640081"/>
            <a:ext cx="504152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65000"/>
              </a:lnSpc>
            </a:pPr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Dictation, Speech-to-Text, &amp;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3630484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Dictate – Speech recognition tool in OneNote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Microsoft OneNote: </a:t>
            </a:r>
            <a:r>
              <a:rPr lang="en-US" dirty="0">
                <a:hlinkClick r:id="rId2"/>
              </a:rPr>
              <a:t>https://support.microsoft.com/en-us/help/4013144/microsoft-education-transform-speech-to-text-in-learning-tools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Voice </a:t>
            </a:r>
            <a:r>
              <a:rPr lang="en-US" dirty="0"/>
              <a:t>Note II – Dictation tool for use in the Chrome Browser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App: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goo.gl/uXrdje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Dragon Dictation App – Record up to one minute of dictation with this iOS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www.nuance.com/for-individuals/mobile-applications/dragon-dictation/index.htm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Speech Recognition – Built into Windows Operating Systems (mentioned on list of built-in programs)</a:t>
            </a:r>
          </a:p>
          <a:p>
            <a:pPr lvl="1"/>
            <a:r>
              <a:rPr lang="en-US" dirty="0"/>
              <a:t>Windows: </a:t>
            </a:r>
            <a:r>
              <a:rPr lang="en-US" dirty="0">
                <a:hlinkClick r:id="rId5"/>
              </a:rPr>
              <a:t>https://support.microsoft.com/en-us/help/14213/windows-how-to-use-speech-recognition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12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mind mapping" title="Graphic of Mind Map with prompt of &quot;How to Create a Mind Map&quot; as central ide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00" y="1560069"/>
            <a:ext cx="6136452" cy="28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282" y="639097"/>
            <a:ext cx="4480790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75000"/>
              </a:lnSpc>
            </a:pPr>
            <a:r>
              <a:rPr lang="en-US" sz="6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Mind Mapping &amp; Brainstorming Support</a:t>
            </a:r>
          </a:p>
        </p:txBody>
      </p:sp>
    </p:spTree>
    <p:extLst>
      <p:ext uri="{BB962C8B-B14F-4D97-AF65-F5344CB8AC3E}">
        <p14:creationId xmlns:p14="http://schemas.microsoft.com/office/powerpoint/2010/main" val="5718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Remember: S-E-T-T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8085"/>
          </a:xfrm>
        </p:spPr>
        <p:txBody>
          <a:bodyPr>
            <a:normAutofit lnSpcReduction="10000"/>
          </a:bodyPr>
          <a:lstStyle/>
          <a:p>
            <a:pPr algn="ctr"/>
            <a:endParaRPr lang="en-US" sz="1100" dirty="0"/>
          </a:p>
          <a:p>
            <a:pPr algn="ctr"/>
            <a:r>
              <a:rPr lang="en-US" sz="5800" dirty="0"/>
              <a:t>S – Student</a:t>
            </a:r>
          </a:p>
          <a:p>
            <a:pPr algn="ctr"/>
            <a:r>
              <a:rPr lang="en-US" sz="5800" dirty="0"/>
              <a:t>E – Environment</a:t>
            </a:r>
          </a:p>
          <a:p>
            <a:pPr algn="ctr"/>
            <a:r>
              <a:rPr lang="en-US" sz="5800" dirty="0"/>
              <a:t>T – Task</a:t>
            </a:r>
          </a:p>
          <a:p>
            <a:pPr algn="ctr"/>
            <a:r>
              <a:rPr lang="en-US" sz="5800" dirty="0"/>
              <a:t>T – Tools</a:t>
            </a:r>
          </a:p>
          <a:p>
            <a:pPr marL="0" indent="0">
              <a:buNone/>
            </a:pPr>
            <a:r>
              <a:rPr lang="en-US" sz="1200" dirty="0"/>
              <a:t>Created by Joy </a:t>
            </a:r>
            <a:r>
              <a:rPr lang="en-US" sz="1200" dirty="0" err="1"/>
              <a:t>Zabala</a:t>
            </a:r>
            <a:r>
              <a:rPr lang="en-US" sz="1200" dirty="0"/>
              <a:t> Ed. D. 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0062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Inspiration – Mind mapping, graphic organization, and outlining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Windows; Mac OS: </a:t>
            </a:r>
            <a:r>
              <a:rPr lang="en-US" dirty="0">
                <a:hlinkClick r:id="rId2"/>
              </a:rPr>
              <a:t>http://www.inspiration.com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Mind Meister  – Mind mapping tool for cross platform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Resource, iOS, Android: </a:t>
            </a:r>
            <a:r>
              <a:rPr lang="en-US" dirty="0">
                <a:hlinkClick r:id="rId3"/>
              </a:rPr>
              <a:t>http://www.mindmeister.com/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Idea </a:t>
            </a:r>
            <a:r>
              <a:rPr lang="en-US" dirty="0"/>
              <a:t>Sketch – Mind mapping for cross platform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Windows, Mac, iOS, Windows Phone: </a:t>
            </a:r>
            <a:r>
              <a:rPr lang="en-US" dirty="0">
                <a:hlinkClick r:id="rId4"/>
              </a:rPr>
              <a:t>http://www.nosleep.net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Inspiration Maps – App version of Inspiration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www.inspiration.com/inspmaps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Popplet</a:t>
            </a:r>
            <a:r>
              <a:rPr lang="en-US" dirty="0"/>
              <a:t> – Mind mapping for iOS or web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iOS; Web Resource: </a:t>
            </a:r>
            <a:r>
              <a:rPr lang="en-US" dirty="0">
                <a:hlinkClick r:id="rId6"/>
              </a:rPr>
              <a:t>http://popplet.com/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02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7" name="Straight Connector 8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Image result for note taking" title="Image of Notebook with notes with color coding highlights of different parts of not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860207"/>
            <a:ext cx="6421378" cy="46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306" y="639097"/>
            <a:ext cx="383876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Notetaking Support</a:t>
            </a:r>
          </a:p>
        </p:txBody>
      </p:sp>
    </p:spTree>
    <p:extLst>
      <p:ext uri="{BB962C8B-B14F-4D97-AF65-F5344CB8AC3E}">
        <p14:creationId xmlns:p14="http://schemas.microsoft.com/office/powerpoint/2010/main" val="1401682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19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Noteability</a:t>
            </a:r>
            <a:r>
              <a:rPr lang="en-US" dirty="0"/>
              <a:t> – iOS app with ability to type, write, annotate,  insert images, and record lectures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2"/>
              </a:rPr>
              <a:t>http://www.gingerlabs.com/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Note – Notetaking program with typing, insert images, recording, and other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iOS, Mac, Windows, Android, Web:  </a:t>
            </a:r>
            <a:r>
              <a:rPr lang="en-US" dirty="0">
                <a:hlinkClick r:id="rId3"/>
              </a:rPr>
              <a:t>https://www.onenote.com/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SoundNote</a:t>
            </a:r>
            <a:r>
              <a:rPr lang="en-US" dirty="0" smtClean="0"/>
              <a:t> </a:t>
            </a:r>
            <a:r>
              <a:rPr lang="en-US" dirty="0"/>
              <a:t>– similar to </a:t>
            </a:r>
            <a:r>
              <a:rPr lang="en-US" dirty="0" err="1"/>
              <a:t>Notetability</a:t>
            </a:r>
            <a:r>
              <a:rPr lang="en-US" dirty="0"/>
              <a:t> with the ability to type notes and record audio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 – Mac, iPad: </a:t>
            </a:r>
            <a:r>
              <a:rPr lang="en-US" dirty="0">
                <a:hlinkClick r:id="rId4"/>
              </a:rPr>
              <a:t>http://soundnote.com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MicNotes</a:t>
            </a:r>
            <a:r>
              <a:rPr lang="en-US" dirty="0"/>
              <a:t> – Voice Recorder and Notepad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Windows; Mac OS; Chrome; </a:t>
            </a:r>
            <a:r>
              <a:rPr lang="en-US" dirty="0" err="1"/>
              <a:t>Linu</a:t>
            </a:r>
            <a:r>
              <a:rPr lang="en-US" dirty="0"/>
              <a:t>; Android: </a:t>
            </a:r>
            <a:r>
              <a:rPr lang="en-US" dirty="0">
                <a:hlinkClick r:id="rId5"/>
              </a:rPr>
              <a:t>https://www.micnote.audio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AccessNote</a:t>
            </a:r>
            <a:r>
              <a:rPr lang="en-US" dirty="0"/>
              <a:t> – Notetaking tool created by American Federation for the Blind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iPad, iPhone, iPod Touch; Android: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goo.gl/bozjm7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6169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math" title="Graphic of Chalkboard with Math Symbols on 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1007091"/>
            <a:ext cx="6912217" cy="43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Math Support</a:t>
            </a:r>
          </a:p>
        </p:txBody>
      </p:sp>
    </p:spTree>
    <p:extLst>
      <p:ext uri="{BB962C8B-B14F-4D97-AF65-F5344CB8AC3E}">
        <p14:creationId xmlns:p14="http://schemas.microsoft.com/office/powerpoint/2010/main" val="404904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Insert </a:t>
            </a:r>
            <a:r>
              <a:rPr lang="en-US" dirty="0"/>
              <a:t>Equation – Enter equations and math symbols into Microsoft Word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Microsoft Word: </a:t>
            </a:r>
            <a:r>
              <a:rPr lang="en-US" dirty="0">
                <a:hlinkClick r:id="rId2"/>
              </a:rPr>
              <a:t>https://support.office.com/en-us/article/Write-insert-or-change-an-equation-1d01cabc-ceb1-458d-bc70-7f9737722702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09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title="Graphic of binders ordered by color of the rainbow ord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00" y="894768"/>
            <a:ext cx="6222344" cy="40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344" y="639097"/>
            <a:ext cx="468672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 &amp; Task Management</a:t>
            </a:r>
          </a:p>
        </p:txBody>
      </p:sp>
    </p:spTree>
    <p:extLst>
      <p:ext uri="{BB962C8B-B14F-4D97-AF65-F5344CB8AC3E}">
        <p14:creationId xmlns:p14="http://schemas.microsoft.com/office/powerpoint/2010/main" val="3964894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6194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Extensity – Chrome Extension to organize Chrome Extensions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Chrome Extension: </a:t>
            </a:r>
            <a:r>
              <a:rPr lang="en-US" dirty="0">
                <a:hlinkClick r:id="rId2"/>
              </a:rPr>
              <a:t>http://sergiokas.github.io/Extensity/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My Study Life – Cross platform tool to organize school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iPhone;  Android; Windows 8; Windows Phone; Online Resource - </a:t>
            </a:r>
            <a:r>
              <a:rPr lang="en-US" dirty="0">
                <a:hlinkClick r:id="rId3"/>
              </a:rPr>
              <a:t>https://www.mystudylife.com/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Todoist</a:t>
            </a:r>
            <a:r>
              <a:rPr lang="en-US" dirty="0"/>
              <a:t> – Cross platform tool to organize work and other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Windows; Mac; iPad, iPhone, iPod Touch; Android; Web Resource: </a:t>
            </a:r>
            <a:r>
              <a:rPr lang="en-US" dirty="0">
                <a:hlinkClick r:id="rId4"/>
              </a:rPr>
              <a:t>https://en.todoist.com/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Google Keep/</a:t>
            </a:r>
            <a:r>
              <a:rPr lang="en-US" dirty="0" err="1"/>
              <a:t>GoKeep</a:t>
            </a:r>
            <a:r>
              <a:rPr lang="en-US" dirty="0"/>
              <a:t> – Digital post-it note bulletin board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iPhone; iPad, iPod Touch; Android; Online Resource: </a:t>
            </a:r>
            <a:r>
              <a:rPr lang="en-US" dirty="0">
                <a:hlinkClick r:id="rId5"/>
              </a:rPr>
              <a:t>http://keep.google.com/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Cold Turkey – Website blocking tool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Windows: </a:t>
            </a:r>
            <a:r>
              <a:rPr lang="en-US" dirty="0">
                <a:hlinkClick r:id="rId6"/>
              </a:rPr>
              <a:t>http://getcoldturkey.com/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Tile – Device attached to items to help track your belongings using the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Standalone Device, iPhone, iPad; Android: </a:t>
            </a:r>
            <a:r>
              <a:rPr lang="en-US" dirty="0">
                <a:hlinkClick r:id="rId7"/>
              </a:rPr>
              <a:t>https://www.thetileapp.com/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Priority Matrix – Templates for prioritizing work and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Windows, Mac; iOS, Android: </a:t>
            </a:r>
            <a:r>
              <a:rPr lang="en-US" dirty="0">
                <a:hlinkClick r:id="rId8"/>
              </a:rPr>
              <a:t>http://www.appfluence.com/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Remember </a:t>
            </a:r>
            <a:r>
              <a:rPr lang="en-US" dirty="0"/>
              <a:t>the Milk –  Cross platform organization and reminder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Resource, iOS, Android: </a:t>
            </a:r>
            <a:r>
              <a:rPr lang="en-US" dirty="0">
                <a:hlinkClick r:id="rId9"/>
              </a:rPr>
              <a:t>http://www.rememberthemilk.com</a:t>
            </a:r>
            <a:r>
              <a:rPr lang="en-US" dirty="0" smtClean="0">
                <a:hlinkClick r:id="rId9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Self Control – Website blocking tool similar to Cold Turkey but for Mac 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Mac: </a:t>
            </a:r>
            <a:r>
              <a:rPr lang="en-US" dirty="0">
                <a:hlinkClick r:id="rId10"/>
              </a:rPr>
              <a:t>https://selfcontrolapp.com</a:t>
            </a:r>
            <a:r>
              <a:rPr lang="en-US" dirty="0" smtClean="0">
                <a:hlinkClick r:id="rId10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02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mage result for time" title="Image of Part of Clo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00" y="860208"/>
            <a:ext cx="6196049" cy="413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050" y="639097"/>
            <a:ext cx="4713022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 Management and Distraction Free Support</a:t>
            </a:r>
          </a:p>
        </p:txBody>
      </p:sp>
    </p:spTree>
    <p:extLst>
      <p:ext uri="{BB962C8B-B14F-4D97-AF65-F5344CB8AC3E}">
        <p14:creationId xmlns:p14="http://schemas.microsoft.com/office/powerpoint/2010/main" val="571383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33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Pomodoro Timer – Pomodoro Philosophy timer – 25 minutes on; 5 minute break**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iPad, iPhone, iPod Touch: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goo.gl/Btcdzy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Strict Workflow – Pomodoro Timer for Chrome which blocks websites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Chrome Extension: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goo.gl/RE99hl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focus </a:t>
            </a:r>
            <a:r>
              <a:rPr lang="en-US" dirty="0"/>
              <a:t>booster – Pomodoro Timer tracker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Mac, PC, Online Resource: </a:t>
            </a:r>
            <a:r>
              <a:rPr lang="en-US" dirty="0">
                <a:hlinkClick r:id="rId4"/>
              </a:rPr>
              <a:t>https://www.focusboosterapp.com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TimeTimer</a:t>
            </a:r>
            <a:r>
              <a:rPr lang="en-US" dirty="0"/>
              <a:t> – Visual Timer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Standalone, iPad: </a:t>
            </a:r>
            <a:r>
              <a:rPr lang="en-US" dirty="0">
                <a:hlinkClick r:id="rId5"/>
              </a:rPr>
              <a:t>http://www.timetimer.com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Guided Access – Built-in iOS tool which restricts access to only chosen program on device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support.apple.com/en-us/HT202612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30/30 </a:t>
            </a:r>
            <a:r>
              <a:rPr lang="en-US" dirty="0"/>
              <a:t>– Timer with task management </a:t>
            </a:r>
            <a:r>
              <a:rPr lang="en-US" dirty="0" smtClean="0"/>
              <a:t>capability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: </a:t>
            </a:r>
            <a:r>
              <a:rPr lang="en-US" dirty="0">
                <a:hlinkClick r:id="rId7"/>
              </a:rPr>
              <a:t>http://3030.binaryhammer.com</a:t>
            </a:r>
            <a:r>
              <a:rPr lang="en-US" dirty="0" smtClean="0">
                <a:hlinkClick r:id="rId7"/>
              </a:rPr>
              <a:t>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** Multiple other apps and programs that focus on the Pomodoro Technique that can be found by Googling Pomodoro </a:t>
            </a:r>
            <a:r>
              <a:rPr lang="en-US" i="1" dirty="0" smtClean="0"/>
              <a:t>Timer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5846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2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title="Image of hand with green highlighter highlighting text on p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868847"/>
            <a:ext cx="6912217" cy="45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Study Skills Support</a:t>
            </a:r>
          </a:p>
        </p:txBody>
      </p:sp>
    </p:spTree>
    <p:extLst>
      <p:ext uri="{BB962C8B-B14F-4D97-AF65-F5344CB8AC3E}">
        <p14:creationId xmlns:p14="http://schemas.microsoft.com/office/powerpoint/2010/main" val="77993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App: a piece of software used to do a particular task; for example, an app from the App store for your iPhone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algn="ctr"/>
            <a:r>
              <a:rPr lang="en-US" dirty="0"/>
              <a:t>Browser Extension: a piece of software that lets your web browser do more than it could without it; for example, a Chrome Extension</a:t>
            </a:r>
          </a:p>
          <a:p>
            <a:endParaRPr lang="en-US" dirty="0"/>
          </a:p>
        </p:txBody>
      </p:sp>
      <p:pic>
        <p:nvPicPr>
          <p:cNvPr id="6" name="Picture 5" descr="Graphic of multiple app logs in tile format: Dominos, Skype, Walgreens, LinkedIn, Adobe. Etc. " title="Graphic of multiple app logo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37" y="3600690"/>
            <a:ext cx="4299045" cy="2111958"/>
          </a:xfrm>
          <a:prstGeom prst="rect">
            <a:avLst/>
          </a:prstGeom>
        </p:spPr>
      </p:pic>
      <p:pic>
        <p:nvPicPr>
          <p:cNvPr id="8" name="Picture 7" title="Graphic Image of Logos of Safari, Firefox, Google Chrome, Internet Explorer, and Opera Search Engin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524" y="3757135"/>
            <a:ext cx="4810551" cy="17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51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Quizlet – Robust flashcard study tool for cross platform use with games and interactive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iOS: iPad, iPhone, iPod Touch; Android; Online Resource: </a:t>
            </a:r>
            <a:r>
              <a:rPr lang="en-US" dirty="0">
                <a:hlinkClick r:id="rId2"/>
              </a:rPr>
              <a:t>http://quizlet.com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Study </a:t>
            </a:r>
            <a:r>
              <a:rPr lang="en-US" dirty="0"/>
              <a:t>Blue – Cross platform flashcard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iPad, iPhone, iPod Touch; Android; Online Resource: </a:t>
            </a:r>
            <a:r>
              <a:rPr lang="en-US" dirty="0">
                <a:hlinkClick r:id="rId3"/>
              </a:rPr>
              <a:t>http://www.studyblue.com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iAnnotate</a:t>
            </a:r>
            <a:r>
              <a:rPr lang="en-US" dirty="0"/>
              <a:t> – Annotation and markup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iOS; Android – </a:t>
            </a:r>
            <a:r>
              <a:rPr lang="en-US" dirty="0">
                <a:hlinkClick r:id="rId4"/>
              </a:rPr>
              <a:t>http://www.branchfire.com/iannotate/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65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Image result for research skills" title="Graphic of keyboard key with the word &quot;Research&quot; printed on 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1309501"/>
            <a:ext cx="6912217" cy="37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Research Support</a:t>
            </a:r>
          </a:p>
        </p:txBody>
      </p:sp>
    </p:spTree>
    <p:extLst>
      <p:ext uri="{BB962C8B-B14F-4D97-AF65-F5344CB8AC3E}">
        <p14:creationId xmlns:p14="http://schemas.microsoft.com/office/powerpoint/2010/main" val="370715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Project Calculator – Calculate the timeline of a large project or research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2"/>
              </a:rPr>
              <a:t>https://rpc.elm4you.org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Son </a:t>
            </a:r>
            <a:r>
              <a:rPr lang="en-US" dirty="0"/>
              <a:t>of Citation Machine – Bibliography and citation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citationmachine.net/index2.php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Scrible</a:t>
            </a:r>
            <a:r>
              <a:rPr lang="en-US" dirty="0"/>
              <a:t> – Annotation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iPad; Online Resource: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www.scrible.com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EasyBib</a:t>
            </a:r>
            <a:r>
              <a:rPr lang="en-US" dirty="0"/>
              <a:t> – Bibliography and citation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Resource: </a:t>
            </a:r>
            <a:r>
              <a:rPr lang="en-US" dirty="0">
                <a:hlinkClick r:id="rId5"/>
              </a:rPr>
              <a:t>http://www.easybib.com/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39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title="Graphic of Stress Level Meter with Low, Moderate, High and Maximum levels with needle pointing to Maxim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700" y="1092249"/>
            <a:ext cx="5301900" cy="38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639097"/>
            <a:ext cx="5599471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Emotion Regulation, Stress Management, &amp; Relaxation Support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2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798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Pacifica – Manage stress and anxiety daily based on Cognitive Behavioral Therapy and Meditation with this app created by psychologists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iOS; Android; Web: </a:t>
            </a:r>
            <a:r>
              <a:rPr lang="en-US" dirty="0">
                <a:hlinkClick r:id="rId2"/>
              </a:rPr>
              <a:t>https://www.thinkpacifica.com/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Unstuck </a:t>
            </a:r>
            <a:r>
              <a:rPr lang="en-US" dirty="0"/>
              <a:t>– Put words to your feelings with this tool as well as receive support and tips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iOS, Android, Web Resource </a:t>
            </a:r>
            <a:r>
              <a:rPr lang="en-US" dirty="0">
                <a:hlinkClick r:id="rId3"/>
              </a:rPr>
              <a:t>https://www.unstuck.com/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Breathing Zone – Breathing regulation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4"/>
              </a:rPr>
              <a:t>https://goo.gl/3GjA24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Calm -  App for mindfulness, meditation, breathing and sleep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 – iPad, iPhone, iPod Touch;  Android; Web Resource: </a:t>
            </a:r>
            <a:r>
              <a:rPr lang="en-US" dirty="0">
                <a:hlinkClick r:id="rId5"/>
              </a:rPr>
              <a:t>https://www.calm.com/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Fidget Cube - Six sided cube with clickers, buttons, and other items on each side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Standalone Device: </a:t>
            </a:r>
            <a:r>
              <a:rPr lang="en-US" dirty="0">
                <a:hlinkClick r:id="rId6"/>
              </a:rPr>
              <a:t>https://www.thefidgetcube.co/</a:t>
            </a:r>
            <a:r>
              <a:rPr lang="en-US" dirty="0"/>
              <a:t> (one of many brands)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Thinking </a:t>
            </a:r>
            <a:r>
              <a:rPr lang="en-US" dirty="0"/>
              <a:t>Putty – Odorless putty to manipulate and fidget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Standalone Device: </a:t>
            </a:r>
            <a:r>
              <a:rPr lang="en-US" dirty="0">
                <a:hlinkClick r:id="rId7"/>
              </a:rPr>
              <a:t>https://puttyworld.com/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Heat Pad – Colored hues with interactive touch ability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8"/>
              </a:rPr>
              <a:t>https://itunes.apple.com/us/app/heat-pad-relaxing-heat-sensitive-surface/id445627681?mt=8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2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23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Guided Mind – Guided Meditation and Relaxation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iOS, Android - </a:t>
            </a:r>
            <a:r>
              <a:rPr lang="en-US" dirty="0">
                <a:hlinkClick r:id="rId2"/>
              </a:rPr>
              <a:t>https://goo.gl/LMIPrx</a:t>
            </a:r>
            <a:r>
              <a:rPr lang="en-US" dirty="0"/>
              <a:t> &amp; </a:t>
            </a:r>
            <a:r>
              <a:rPr lang="en-US" dirty="0">
                <a:hlinkClick r:id="rId3"/>
              </a:rPr>
              <a:t>https://goo.gl/udrHzT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/>
              <a:t>Buddhify</a:t>
            </a:r>
            <a:r>
              <a:rPr lang="en-US" dirty="0"/>
              <a:t> – Meditation and Mindfulness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iOS, Android - </a:t>
            </a:r>
            <a:r>
              <a:rPr lang="en-US" dirty="0">
                <a:hlinkClick r:id="rId4"/>
              </a:rPr>
              <a:t>http://buddhify.com/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Pause – Relaxation app with colored hue to follow with your finger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iOS; Android: </a:t>
            </a:r>
            <a:r>
              <a:rPr lang="en-US" dirty="0">
                <a:hlinkClick r:id="rId5"/>
              </a:rPr>
              <a:t>https://ustwo.com/work/pause-app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Kingyo</a:t>
            </a:r>
            <a:r>
              <a:rPr lang="en-US" dirty="0"/>
              <a:t> Le (Koi Pond) - Koi pond app for relaxation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</a:t>
            </a:r>
            <a:r>
              <a:rPr lang="en-US" dirty="0">
                <a:hlinkClick r:id="rId6"/>
              </a:rPr>
              <a:t>https://itunes.apple.com/us/app/wa-kingyo-le-goldfish-pond/id333192368?mt=8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Simply Noise – White Noise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iOS: https://simplynoise.com/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YouTube Videos for Meditation, Yoga, Breathing, etc. - </a:t>
            </a:r>
            <a:r>
              <a:rPr lang="en-US" dirty="0">
                <a:hlinkClick r:id="rId7"/>
              </a:rPr>
              <a:t>https://www.youtube.com/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78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40233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Rachel </a:t>
            </a:r>
            <a:r>
              <a:rPr lang="en-US" sz="2800" dirty="0"/>
              <a:t>Kruzel</a:t>
            </a:r>
          </a:p>
          <a:p>
            <a:pPr algn="ctr">
              <a:buNone/>
            </a:pPr>
            <a:r>
              <a:rPr lang="en-US" sz="2800" dirty="0"/>
              <a:t>Assistive Technology &amp; Accommodations </a:t>
            </a:r>
            <a:r>
              <a:rPr lang="en-US" sz="2800" dirty="0" smtClean="0"/>
              <a:t>Specialist</a:t>
            </a:r>
          </a:p>
          <a:p>
            <a:pPr algn="ctr">
              <a:buNone/>
            </a:pPr>
            <a:r>
              <a:rPr lang="en-US" sz="2800" dirty="0" smtClean="0"/>
              <a:t>Augsburg University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  <a:hlinkClick r:id="rId2"/>
              </a:rPr>
              <a:t>kruzel@augsburg.edu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dirty="0" smtClean="0"/>
              <a:t> Twitter</a:t>
            </a:r>
            <a:r>
              <a:rPr lang="en-US" sz="2800" dirty="0"/>
              <a:t>: @</a:t>
            </a:r>
            <a:r>
              <a:rPr lang="en-US" sz="2800" dirty="0" err="1"/>
              <a:t>rachelkruzel</a:t>
            </a:r>
            <a:endParaRPr lang="en-US" sz="2800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19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1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Built-In: a program or piece of software that comes with the device you bought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49377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dirty="0"/>
              <a:t>Add-On/Plug-In: a piece of software that increase what you can do in a web browser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 title="Screenshot of Add-Ons Drop Down Menu in Google Doc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064" r="34026" b="25439"/>
          <a:stretch/>
        </p:blipFill>
        <p:spPr bwMode="auto">
          <a:xfrm>
            <a:off x="1735747" y="2563055"/>
            <a:ext cx="3652179" cy="3414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title="Graphic of apps in background with text reading &quot;Built in Acccessibility of iOS 8&quot; in forground of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798648"/>
            <a:ext cx="5143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3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and Low Cost Compilation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Augsburg </a:t>
            </a:r>
            <a:r>
              <a:rPr lang="en-US" dirty="0" smtClean="0"/>
              <a:t>University has </a:t>
            </a:r>
            <a:r>
              <a:rPr lang="en-US" dirty="0"/>
              <a:t>compiled a resource list of Free and Low Cost Assistive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Tools broken down by category with information on Features, Platform(s), and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Always looking to add more tools to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tools talked about today are listed in this resource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hlinkClick r:id="rId2"/>
            </a:endParaRPr>
          </a:p>
          <a:p>
            <a:pPr marL="0" indent="0" algn="ctr">
              <a:buNone/>
            </a:pPr>
            <a:r>
              <a:rPr lang="en-US" sz="4800" dirty="0">
                <a:hlinkClick r:id="rId2"/>
              </a:rPr>
              <a:t>http://www.augsburg.edu/class/groves/assistive-technology/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5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and Low Cost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Reading &amp; Literacy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Writing </a:t>
            </a:r>
            <a:r>
              <a:rPr lang="en-US" sz="2400" dirty="0" smtClean="0"/>
              <a:t>Support (Dictation)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Notetaking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Math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Emotion Regulation, Stress Management, &amp; </a:t>
            </a:r>
            <a:r>
              <a:rPr lang="en-US" sz="2400" dirty="0" smtClean="0"/>
              <a:t>Relaxation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Hearing and Auditory Support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02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Not Covered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448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Built-In </a:t>
            </a:r>
            <a:r>
              <a:rPr lang="en-US" sz="2400" dirty="0" smtClean="0"/>
              <a:t>Accessibility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Mind Mapping &amp; Brainstorming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Organization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Time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Study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Research </a:t>
            </a:r>
            <a:r>
              <a:rPr lang="en-US" sz="2400" dirty="0" smtClean="0"/>
              <a:t>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Task/Time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Vision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29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title="Image of iPad with Stylus with books coming out of iPad Scree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363" y="828637"/>
            <a:ext cx="6912217" cy="45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Tools Covered Today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887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9089</TotalTime>
  <Words>3083</Words>
  <Application>Microsoft Office PowerPoint</Application>
  <PresentationFormat>Widescreen</PresentationFormat>
  <Paragraphs>383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Retrospect</vt:lpstr>
      <vt:lpstr>Latest and Greatest Free and Low Cost Assistive Technology for Everyone</vt:lpstr>
      <vt:lpstr>Today’s Agenda:</vt:lpstr>
      <vt:lpstr>Always Remember: S-E-T-T</vt:lpstr>
      <vt:lpstr>Definitions</vt:lpstr>
      <vt:lpstr>Definitions</vt:lpstr>
      <vt:lpstr>Free and Low Cost Compilation Resource</vt:lpstr>
      <vt:lpstr>Free and Low Cost Tools</vt:lpstr>
      <vt:lpstr>Areas Not Covered Today</vt:lpstr>
      <vt:lpstr>Tools Covered Today</vt:lpstr>
      <vt:lpstr>Reading &amp; Literacy Support</vt:lpstr>
      <vt:lpstr>Reading &amp; Literacy Support in Microsoft Word &amp; OneNote</vt:lpstr>
      <vt:lpstr>Reading &amp; Literacy Support in Microsoft Word &amp; OneNote</vt:lpstr>
      <vt:lpstr>Writing Support</vt:lpstr>
      <vt:lpstr>Notetaking Support</vt:lpstr>
      <vt:lpstr>Rocketbook</vt:lpstr>
      <vt:lpstr>Math Support</vt:lpstr>
      <vt:lpstr>Emotion Regulation, Stress Management, &amp; Relaxation Support</vt:lpstr>
      <vt:lpstr>Hearing &amp; Auditory Support</vt:lpstr>
      <vt:lpstr>Additional Tools</vt:lpstr>
      <vt:lpstr>Reading, &amp; Literacy Support</vt:lpstr>
      <vt:lpstr>Other Tools …</vt:lpstr>
      <vt:lpstr>Other Tools …</vt:lpstr>
      <vt:lpstr>Other Tools …</vt:lpstr>
      <vt:lpstr>Writing Support</vt:lpstr>
      <vt:lpstr>Other Tools …</vt:lpstr>
      <vt:lpstr>Other Tools …</vt:lpstr>
      <vt:lpstr>Dictation, Speech-to-Text, &amp; Speech Recognition</vt:lpstr>
      <vt:lpstr>Other Tools …</vt:lpstr>
      <vt:lpstr>Mind Mapping &amp; Brainstorming Support</vt:lpstr>
      <vt:lpstr>Other Tools …</vt:lpstr>
      <vt:lpstr>Notetaking Support</vt:lpstr>
      <vt:lpstr>Other Tools …</vt:lpstr>
      <vt:lpstr>Math Support</vt:lpstr>
      <vt:lpstr>Other Tools…</vt:lpstr>
      <vt:lpstr>Organization &amp; Task Management</vt:lpstr>
      <vt:lpstr>Other Tools …</vt:lpstr>
      <vt:lpstr>Time Management and Distraction Free Support</vt:lpstr>
      <vt:lpstr>Other Tools …</vt:lpstr>
      <vt:lpstr>Study Skills Support</vt:lpstr>
      <vt:lpstr>Other Tools …</vt:lpstr>
      <vt:lpstr>Research Support</vt:lpstr>
      <vt:lpstr>Other Tools …</vt:lpstr>
      <vt:lpstr>Emotion Regulation, Stress Management, &amp; Relaxation Support</vt:lpstr>
      <vt:lpstr>Other Tools …</vt:lpstr>
      <vt:lpstr>Other Tools …</vt:lpstr>
      <vt:lpstr>Thank You For Attending!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School; Big Changes:  Growing Your Higher Ed  Assistive Technology Program</dc:title>
  <dc:creator>Rachel</dc:creator>
  <cp:lastModifiedBy>Rachel Kruzel</cp:lastModifiedBy>
  <cp:revision>212</cp:revision>
  <cp:lastPrinted>2018-03-01T19:24:05Z</cp:lastPrinted>
  <dcterms:created xsi:type="dcterms:W3CDTF">2014-12-29T22:45:17Z</dcterms:created>
  <dcterms:modified xsi:type="dcterms:W3CDTF">2018-03-01T19:58:21Z</dcterms:modified>
</cp:coreProperties>
</file>