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260" r:id="rId5"/>
    <p:sldId id="340" r:id="rId6"/>
    <p:sldId id="337" r:id="rId7"/>
    <p:sldId id="327" r:id="rId8"/>
    <p:sldId id="332" r:id="rId9"/>
    <p:sldId id="315" r:id="rId10"/>
    <p:sldId id="320" r:id="rId11"/>
    <p:sldId id="336" r:id="rId12"/>
    <p:sldId id="333" r:id="rId13"/>
    <p:sldId id="339" r:id="rId14"/>
    <p:sldId id="331" r:id="rId15"/>
    <p:sldId id="330" r:id="rId16"/>
    <p:sldId id="341" r:id="rId17"/>
    <p:sldId id="342" r:id="rId18"/>
    <p:sldId id="343" r:id="rId19"/>
    <p:sldId id="328" r:id="rId20"/>
  </p:sldIdLst>
  <p:sldSz cx="12192000" cy="6858000"/>
  <p:notesSz cx="7102475" cy="9388475"/>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2" userDrawn="1">
          <p15:clr>
            <a:srgbClr val="A4A3A4"/>
          </p15:clr>
        </p15:guide>
        <p15:guide id="2" pos="3840" userDrawn="1">
          <p15:clr>
            <a:srgbClr val="A4A3A4"/>
          </p15:clr>
        </p15:guide>
        <p15:guide id="3" orient="horz" pos="2808" userDrawn="1">
          <p15:clr>
            <a:srgbClr val="A4A3A4"/>
          </p15:clr>
        </p15:guide>
        <p15:guide id="4" pos="1680" userDrawn="1">
          <p15:clr>
            <a:srgbClr val="A4A3A4"/>
          </p15:clr>
        </p15:guide>
        <p15:guide id="5" pos="60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Antti" initials="HA" lastIdx="33" clrIdx="0">
    <p:extLst>
      <p:ext uri="{19B8F6BF-5375-455C-9EA6-DF929625EA0E}">
        <p15:presenceInfo xmlns:p15="http://schemas.microsoft.com/office/powerpoint/2012/main" userId="S-1-5-21-2052111302-1645522239-682003330-80426" providerId="AD"/>
      </p:ext>
    </p:extLst>
  </p:cmAuthor>
  <p:cmAuthor id="2" name="Kelly Cison" initials="KC" lastIdx="1" clrIdx="1">
    <p:extLst>
      <p:ext uri="{19B8F6BF-5375-455C-9EA6-DF929625EA0E}">
        <p15:presenceInfo xmlns:p15="http://schemas.microsoft.com/office/powerpoint/2012/main" userId="S-1-5-21-2052111302-1645522239-682003330-1033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A"/>
    <a:srgbClr val="D91B5C"/>
    <a:srgbClr val="01B4E7"/>
    <a:srgbClr val="17458F"/>
    <a:srgbClr val="F7A81B"/>
    <a:srgbClr val="872175"/>
    <a:srgbClr val="505C5D"/>
    <a:srgbClr val="384446"/>
    <a:srgbClr val="00AFB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870" autoAdjust="0"/>
    <p:restoredTop sz="43713" autoAdjust="0"/>
  </p:normalViewPr>
  <p:slideViewPr>
    <p:cSldViewPr snapToGrid="0" showGuides="1">
      <p:cViewPr varScale="1">
        <p:scale>
          <a:sx n="29" d="100"/>
          <a:sy n="29" d="100"/>
        </p:scale>
        <p:origin x="1464" y="32"/>
      </p:cViewPr>
      <p:guideLst>
        <p:guide orient="horz" pos="1512"/>
        <p:guide pos="3840"/>
        <p:guide orient="horz" pos="2808"/>
        <p:guide pos="1680"/>
        <p:guide pos="6000"/>
      </p:guideLst>
    </p:cSldViewPr>
  </p:slideViewPr>
  <p:outlineViewPr>
    <p:cViewPr>
      <p:scale>
        <a:sx n="33" d="100"/>
        <a:sy n="33" d="100"/>
      </p:scale>
      <p:origin x="0" y="-2064"/>
    </p:cViewPr>
  </p:outlineViewPr>
  <p:notesTextViewPr>
    <p:cViewPr>
      <p:scale>
        <a:sx n="3" d="2"/>
        <a:sy n="3" d="2"/>
      </p:scale>
      <p:origin x="0" y="0"/>
    </p:cViewPr>
  </p:notesTextViewPr>
  <p:sorterViewPr>
    <p:cViewPr>
      <p:scale>
        <a:sx n="60" d="100"/>
        <a:sy n="60" d="100"/>
      </p:scale>
      <p:origin x="0" y="0"/>
    </p:cViewPr>
  </p:sorterViewPr>
  <p:notesViewPr>
    <p:cSldViewPr snapToGrid="0">
      <p:cViewPr varScale="1">
        <p:scale>
          <a:sx n="49" d="100"/>
          <a:sy n="49" d="100"/>
        </p:scale>
        <p:origin x="2700"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C8EEB10B-8B4D-4C11-9C9A-F7F8B8A63C71}" type="datetimeFigureOut">
              <a:rPr lang="en-US" smtClean="0"/>
              <a:t>21-Sep-2023</a:t>
            </a:fld>
            <a:endParaRPr lang="en-US" dirty="0"/>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3953F381-1A86-43BF-8612-5B13F38F31CF}" type="slidenum">
              <a:rPr lang="en-US" smtClean="0"/>
              <a:t>‹#›</a:t>
            </a:fld>
            <a:endParaRPr lang="en-US" dirty="0"/>
          </a:p>
        </p:txBody>
      </p:sp>
    </p:spTree>
    <p:extLst>
      <p:ext uri="{BB962C8B-B14F-4D97-AF65-F5344CB8AC3E}">
        <p14:creationId xmlns:p14="http://schemas.microsoft.com/office/powerpoint/2010/main" val="3570557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403E561-A38A-4A22-8215-F855A52BC5B1}" type="datetimeFigureOut">
              <a:rPr lang="en-US" smtClean="0"/>
              <a:t>21-Sep-2023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i="1" dirty="0">
                <a:effectLst/>
                <a:latin typeface="Arial Narrow" panose="020B0606020202030204" pitchFamily="34" charset="0"/>
                <a:ea typeface="Calibri" panose="020F0502020204030204" pitchFamily="34" charset="0"/>
                <a:cs typeface="Arial" panose="020B0604020202020204" pitchFamily="34" charset="0"/>
              </a:rPr>
              <a:t>NOTE TO SPEAKER: Customize this presentation for your region, especially slide 6, where you’ll need to either replace the X’s with data from Rotary Club Central or delete them. Make sure that slide will appear in your presentation by going to the Slide Show menu and toggling the Hide Slide option. After you find the data, you can compare what’s happening in your region to the global trends.</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i="1" dirty="0">
                <a:effectLst/>
                <a:latin typeface="Arial Narrow" panose="020B0606020202030204" pitchFamily="34" charset="0"/>
                <a:ea typeface="Calibri" panose="020F0502020204030204" pitchFamily="34" charset="0"/>
                <a:cs typeface="Arial" panose="020B0604020202020204" pitchFamily="34" charset="0"/>
              </a:rPr>
              <a:t>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b="1" dirty="0">
                <a:effectLst/>
                <a:latin typeface="Arial Narrow" panose="020B0606020202030204" pitchFamily="34" charset="0"/>
                <a:ea typeface="Calibri" panose="020F0502020204030204" pitchFamily="34" charset="0"/>
                <a:cs typeface="Arial" panose="020B0604020202020204" pitchFamily="34" charset="0"/>
              </a:rPr>
              <a:t>SPEAKER: </a:t>
            </a:r>
            <a:r>
              <a:rPr lang="en-US" dirty="0">
                <a:effectLst/>
                <a:latin typeface="Arial Narrow" panose="020B0606020202030204" pitchFamily="34" charset="0"/>
                <a:ea typeface="Calibri" panose="020F0502020204030204" pitchFamily="34" charset="0"/>
                <a:cs typeface="Arial" panose="020B0604020202020204" pitchFamily="34" charset="0"/>
              </a:rPr>
              <a:t>Because Rotary is a membership organization, the skills and contributions of our members are the impetus for everything we do. When Rotary’s membership is strong, our clubs thrive, Rotary is more visible, and our members have more opportunities to help communities flourish.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Arial Narrow" panose="020B0606020202030204" pitchFamily="34" charset="0"/>
                <a:ea typeface="Calibri" panose="020F0502020204030204" pitchFamily="34" charset="0"/>
                <a:cs typeface="Arial" panose="020B0604020202020204" pitchFamily="34" charset="0"/>
              </a:rPr>
              <a:t>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Arial Narrow" panose="020B0606020202030204" pitchFamily="34" charset="0"/>
                <a:ea typeface="Calibri" panose="020F0502020204030204" pitchFamily="34" charset="0"/>
                <a:cs typeface="Arial" panose="020B0604020202020204" pitchFamily="34" charset="0"/>
              </a:rPr>
              <a:t>Today, I’ll update you about our membership as of 1 July 2023 and we’ll discuss how to create an irresistible club experience for your members. The club experience is something we know can be the difference between members who leave after a year and those who stay with Rotary.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S"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2809736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The most significant thing we learned from the 2022 all-member survey is that the club experience is the most important factor in member satisfaction.</a:t>
            </a:r>
          </a:p>
          <a:p>
            <a:pPr marL="0" marR="0" fontAlgn="base"/>
            <a:endParaRPr lang="en-US" dirty="0">
              <a:effectLst/>
              <a:latin typeface="Arial Narrow" panose="020B0606020202030204" pitchFamily="34" charset="0"/>
              <a:ea typeface="Times New Roman" panose="02020603050405020304" pitchFamily="18" charset="0"/>
            </a:endParaRPr>
          </a:p>
          <a:p>
            <a:pPr marL="0" marR="0" fontAlgn="base"/>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When members talk about a positive club experience, they mention five things:</a:t>
            </a:r>
          </a:p>
          <a:p>
            <a:pPr marL="0" marR="0" fontAlgn="base"/>
            <a:endParaRPr lang="en-US" dirty="0">
              <a:effectLst/>
              <a:latin typeface="Arial Narrow" panose="020B0606020202030204" pitchFamily="34" charset="0"/>
              <a:ea typeface="Times New Roman" panose="02020603050405020304" pitchFamily="18" charset="0"/>
            </a:endParaRPr>
          </a:p>
          <a:p>
            <a:pPr marL="342900" marR="0" lvl="0" indent="-342900" fontAlgn="base">
              <a:buFont typeface="Symbol" panose="05050102010706020507" pitchFamily="18" charset="2"/>
              <a:buChar char=""/>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Whether they have confidence in the leaders and the focus of the club, including if they believe they have input on the club’s direction and the leaders are open to feedback</a:t>
            </a:r>
            <a:endParaRPr lang="en-US" dirty="0">
              <a:effectLst/>
              <a:latin typeface="Arial Narrow" panose="020B0606020202030204" pitchFamily="34" charset="0"/>
              <a:ea typeface="Times New Roman" panose="02020603050405020304" pitchFamily="18" charset="0"/>
            </a:endParaRPr>
          </a:p>
          <a:p>
            <a:pPr marL="342900" marR="0" lvl="0" indent="-342900" fontAlgn="base">
              <a:buFont typeface="Symbol" panose="05050102010706020507" pitchFamily="18" charset="2"/>
              <a:buChar char=""/>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How much they enjoy meetings, including whether they’re having fun and feel like they belong</a:t>
            </a:r>
            <a:endParaRPr lang="en-US" dirty="0">
              <a:effectLst/>
              <a:latin typeface="Arial Narrow" panose="020B0606020202030204" pitchFamily="34" charset="0"/>
              <a:ea typeface="Times New Roman" panose="02020603050405020304" pitchFamily="18" charset="0"/>
            </a:endParaRPr>
          </a:p>
          <a:p>
            <a:pPr marL="342900" marR="0" lvl="0" indent="-342900" fontAlgn="base">
              <a:buFont typeface="Symbol" panose="05050102010706020507" pitchFamily="18" charset="2"/>
              <a:buChar char=""/>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That service opportunities are meaningful and make a difference</a:t>
            </a:r>
            <a:endParaRPr lang="en-US" dirty="0">
              <a:effectLst/>
              <a:latin typeface="Arial Narrow" panose="020B0606020202030204" pitchFamily="34" charset="0"/>
              <a:ea typeface="Times New Roman" panose="02020603050405020304" pitchFamily="18" charset="0"/>
            </a:endParaRPr>
          </a:p>
          <a:p>
            <a:pPr marL="342900" marR="0" lvl="0" indent="-342900" fontAlgn="base">
              <a:buFont typeface="Symbol" panose="05050102010706020507" pitchFamily="18" charset="2"/>
              <a:buChar char=""/>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That they’re comfortable with other members</a:t>
            </a:r>
            <a:endParaRPr lang="en-US" dirty="0">
              <a:effectLst/>
              <a:latin typeface="Arial Narrow" panose="020B0606020202030204" pitchFamily="34" charset="0"/>
              <a:ea typeface="Times New Roman" panose="02020603050405020304" pitchFamily="18" charset="0"/>
            </a:endParaRPr>
          </a:p>
          <a:p>
            <a:pPr marL="342900" marR="0" lvl="0" indent="-342900" fontAlgn="base">
              <a:buFont typeface="Symbol" panose="05050102010706020507" pitchFamily="18" charset="2"/>
              <a:buChar char=""/>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Whether they’ve developed valuable relationships with others through Rotary </a:t>
            </a:r>
          </a:p>
          <a:p>
            <a:pPr marL="0" marR="0" lvl="0" indent="0" fontAlgn="base">
              <a:buFont typeface="Symbol" panose="05050102010706020507" pitchFamily="18" charset="2"/>
              <a:buNone/>
            </a:pPr>
            <a:endParaRPr lang="en-US" dirty="0">
              <a:effectLst/>
              <a:latin typeface="Arial Narrow" panose="020B0606020202030204" pitchFamily="34" charset="0"/>
              <a:ea typeface="Times New Roman" panose="02020603050405020304" pitchFamily="18" charset="0"/>
            </a:endParaRPr>
          </a:p>
          <a:p>
            <a:pPr marL="0" marR="0" fontAlgn="base">
              <a:spcAft>
                <a:spcPts val="30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We know that when members don’t find their experiences to be personally or professionally relevant, they go elsewhere. </a:t>
            </a: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Let’s consider these five factors and the action that we, as leaders and members, can take to address them. </a:t>
            </a:r>
            <a:endParaRPr lang="en-US" dirty="0">
              <a:effectLst/>
              <a:latin typeface="Arial Narrow" panose="020B0606020202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254976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5318128"/>
          </a:xfrm>
        </p:spPr>
        <p:txBody>
          <a:bodyPr/>
          <a:lstStyle/>
          <a:p>
            <a:pPr marL="0" marR="0" fontAlgn="base">
              <a:spcBef>
                <a:spcPts val="0"/>
              </a:spcBef>
              <a:spcAft>
                <a:spcPts val="0"/>
              </a:spcAft>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RI President R. Gordon R. McInally has said that </a:t>
            </a:r>
            <a:r>
              <a:rPr lang="en-US" dirty="0">
                <a:effectLst/>
                <a:latin typeface="Arial Narrow" panose="020B0606020202030204" pitchFamily="34" charset="0"/>
                <a:ea typeface="Times New Roman" panose="02020603050405020304" pitchFamily="18" charset="0"/>
                <a:cs typeface="Arial" panose="020B0604020202020204" pitchFamily="34" charset="0"/>
              </a:rPr>
              <a:t>he wants Rotary “to become known as an organization that takes care of its members as well as the people we serve.”</a:t>
            </a:r>
            <a:endParaRPr lang="en-US" dirty="0">
              <a:effectLst/>
              <a:latin typeface="Arial Narrow" panose="020B0606020202030204" pitchFamily="34" charset="0"/>
              <a:ea typeface="Times New Roman" panose="02020603050405020304" pitchFamily="18" charset="0"/>
            </a:endParaRPr>
          </a:p>
          <a:p>
            <a:pPr marL="0" marR="0" fontAlgn="base">
              <a:spcBef>
                <a:spcPts val="0"/>
              </a:spcBef>
              <a:spcAft>
                <a:spcPts val="0"/>
              </a:spcAft>
            </a:pPr>
            <a:r>
              <a:rPr lang="en-US" dirty="0">
                <a:effectLst/>
                <a:latin typeface="Arial Narrow" panose="020B0606020202030204" pitchFamily="34" charset="0"/>
                <a:ea typeface="Times New Roman" panose="02020603050405020304" pitchFamily="18" charset="0"/>
                <a:cs typeface="Arial" panose="020B0604020202020204" pitchFamily="34" charset="0"/>
              </a:rPr>
              <a:t> </a:t>
            </a:r>
            <a:endParaRPr lang="en-US" dirty="0">
              <a:effectLst/>
              <a:latin typeface="Arial Narrow" panose="020B0606020202030204" pitchFamily="34" charset="0"/>
              <a:ea typeface="Times New Roman" panose="02020603050405020304" pitchFamily="18" charset="0"/>
            </a:endParaRPr>
          </a:p>
          <a:p>
            <a:pPr marL="0" marR="0" fontAlgn="base">
              <a:spcBef>
                <a:spcPts val="0"/>
              </a:spcBef>
              <a:spcAft>
                <a:spcPts val="0"/>
              </a:spcAft>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This starts with understanding why members chose Rotary and Rotaract over other opportunities that compete for their time and skills. And we need to know what they expect from us. When we ask what a member wants and then try to meet their expectations, we show that we care.</a:t>
            </a:r>
            <a:endParaRPr lang="en-US" dirty="0">
              <a:effectLst/>
              <a:latin typeface="Arial Narrow" panose="020B0606020202030204" pitchFamily="34" charset="0"/>
              <a:ea typeface="Times New Roman" panose="02020603050405020304" pitchFamily="18" charset="0"/>
            </a:endParaRPr>
          </a:p>
          <a:p>
            <a:pPr marL="0" marR="0" fontAlgn="base">
              <a:spcBef>
                <a:spcPts val="0"/>
              </a:spcBef>
              <a:spcAft>
                <a:spcPts val="0"/>
              </a:spcAft>
            </a:pPr>
            <a:r>
              <a:rPr lang="en-US" dirty="0">
                <a:effectLst/>
                <a:latin typeface="Arial Narrow" panose="020B0606020202030204" pitchFamily="34" charset="0"/>
                <a:ea typeface="Times New Roman" panose="02020603050405020304" pitchFamily="18" charset="0"/>
                <a:cs typeface="Arial" panose="020B0604020202020204" pitchFamily="34" charset="0"/>
              </a:rPr>
              <a:t> </a:t>
            </a:r>
            <a:endParaRPr lang="en-US" dirty="0">
              <a:effectLst/>
              <a:latin typeface="Arial Narrow" panose="020B0606020202030204" pitchFamily="34" charset="0"/>
              <a:ea typeface="Times New Roman" panose="02020603050405020304" pitchFamily="18" charset="0"/>
            </a:endParaRPr>
          </a:p>
          <a:p>
            <a:pPr marL="0" marR="0" fontAlgn="base">
              <a:spcBef>
                <a:spcPts val="0"/>
              </a:spcBef>
              <a:spcAft>
                <a:spcPts val="600"/>
              </a:spcAft>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As a club leader, make it a priority to create an environment that adds value to your members’ lives. Instill confidence in your members by:</a:t>
            </a:r>
          </a:p>
          <a:p>
            <a:pPr marL="0" marR="0" fontAlgn="base">
              <a:spcBef>
                <a:spcPts val="0"/>
              </a:spcBef>
              <a:spcAft>
                <a:spcPts val="600"/>
              </a:spcAft>
            </a:pPr>
            <a:endParaRPr lang="en-US" dirty="0">
              <a:effectLst/>
              <a:latin typeface="Arial Narrow" panose="020B0606020202030204" pitchFamily="34" charset="0"/>
              <a:ea typeface="Times New Roman" panose="02020603050405020304" pitchFamily="18" charset="0"/>
            </a:endParaRPr>
          </a:p>
          <a:p>
            <a:pPr marL="342900" marR="0" lvl="0" indent="-342900" fontAlgn="base">
              <a:spcBef>
                <a:spcPts val="0"/>
              </a:spcBef>
              <a:spcAft>
                <a:spcPts val="500"/>
              </a:spcAft>
              <a:buFont typeface="Symbol" panose="05050102010706020507" pitchFamily="18" charset="2"/>
              <a:buChar char=""/>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Being open to feedback</a:t>
            </a:r>
            <a:endParaRPr lang="en-US" dirty="0">
              <a:effectLst/>
              <a:latin typeface="Arial Narrow" panose="020B0606020202030204" pitchFamily="34" charset="0"/>
              <a:ea typeface="Times New Roman" panose="02020603050405020304" pitchFamily="18" charset="0"/>
            </a:endParaRPr>
          </a:p>
          <a:p>
            <a:pPr marL="342900" marR="0" lvl="0" indent="-342900" fontAlgn="base">
              <a:buFont typeface="Symbol" panose="05050102010706020507" pitchFamily="18" charset="2"/>
              <a:buChar char=""/>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Resolving conflicts as they arise</a:t>
            </a:r>
            <a:endParaRPr lang="en-US" dirty="0">
              <a:effectLst/>
              <a:latin typeface="Arial Narrow" panose="020B0606020202030204" pitchFamily="34" charset="0"/>
              <a:ea typeface="Times New Roman" panose="02020603050405020304" pitchFamily="18" charset="0"/>
            </a:endParaRPr>
          </a:p>
          <a:p>
            <a:pPr marL="342900" marR="0" lvl="0" indent="-342900" fontAlgn="base">
              <a:buFont typeface="Symbol" panose="05050102010706020507" pitchFamily="18" charset="2"/>
              <a:buChar char=""/>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Streamlining your club operations so there’s time for other activities</a:t>
            </a:r>
            <a:endParaRPr lang="en-US" dirty="0">
              <a:effectLst/>
              <a:latin typeface="Arial Narrow" panose="020B0606020202030204" pitchFamily="34" charset="0"/>
              <a:ea typeface="Times New Roman" panose="02020603050405020304" pitchFamily="18" charset="0"/>
            </a:endParaRPr>
          </a:p>
          <a:p>
            <a:pPr marL="342900" marR="0" lvl="0" indent="-342900" fontAlgn="base">
              <a:buFont typeface="Symbol" panose="05050102010706020507" pitchFamily="18" charset="2"/>
              <a:buChar char=""/>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Being transparent about how decisions are made</a:t>
            </a:r>
            <a:endParaRPr lang="en-US" dirty="0">
              <a:effectLst/>
              <a:latin typeface="Arial Narrow" panose="020B0606020202030204" pitchFamily="34" charset="0"/>
              <a:ea typeface="Times New Roman" panose="02020603050405020304" pitchFamily="18" charset="0"/>
            </a:endParaRPr>
          </a:p>
          <a:p>
            <a:pPr marL="342900" marR="0" lvl="0" indent="-342900" fontAlgn="base">
              <a:buFont typeface="Symbol" panose="05050102010706020507" pitchFamily="18" charset="2"/>
              <a:buChar char=""/>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Involving members in developing goals and ideals for your club</a:t>
            </a:r>
            <a:endParaRPr lang="en-US" dirty="0">
              <a:effectLst/>
              <a:latin typeface="Arial Narrow" panose="020B0606020202030204" pitchFamily="34" charset="0"/>
              <a:ea typeface="Times New Roman" panose="02020603050405020304" pitchFamily="18" charset="0"/>
            </a:endParaRPr>
          </a:p>
          <a:p>
            <a:pPr marL="342900" marR="0" lvl="0" indent="-342900" fontAlgn="base">
              <a:buFont typeface="Symbol" panose="05050102010706020507" pitchFamily="18" charset="2"/>
              <a:buChar char=""/>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Mentoring future leaders</a:t>
            </a:r>
            <a:endParaRPr lang="en-US" dirty="0">
              <a:effectLst/>
              <a:latin typeface="Arial Narrow" panose="020B0606020202030204" pitchFamily="34" charset="0"/>
              <a:ea typeface="Times New Roman" panose="02020603050405020304" pitchFamily="18" charset="0"/>
            </a:endParaRPr>
          </a:p>
          <a:p>
            <a:pPr marL="342900" marR="0" lvl="0" indent="-342900" fontAlgn="base">
              <a:buFont typeface="Symbol" panose="05050102010706020507" pitchFamily="18" charset="2"/>
              <a:buChar char=""/>
            </a:pPr>
            <a:r>
              <a:rPr lang="en-US" dirty="0">
                <a:effectLst/>
                <a:latin typeface="Arial Narrow" panose="020B0606020202030204" pitchFamily="34" charset="0"/>
                <a:ea typeface="Times New Roman" panose="02020603050405020304" pitchFamily="18" charset="0"/>
                <a:cs typeface="Arial" panose="020B0604020202020204" pitchFamily="34" charset="0"/>
              </a:rPr>
              <a:t>Creating an experience that reflects members’ interests and needs</a:t>
            </a:r>
          </a:p>
          <a:p>
            <a:pPr marL="0" marR="0" lvl="0" indent="0" fontAlgn="base">
              <a:buFont typeface="Symbol" panose="05050102010706020507" pitchFamily="18" charset="2"/>
              <a:buNone/>
            </a:pPr>
            <a:endParaRPr lang="en-US" dirty="0">
              <a:effectLst/>
              <a:latin typeface="Arial Narrow" panose="020B0606020202030204" pitchFamily="34" charset="0"/>
              <a:ea typeface="Times New Roman" panose="02020603050405020304" pitchFamily="18" charset="0"/>
            </a:endParaRPr>
          </a:p>
          <a:p>
            <a:pPr marL="0" marR="0" fontAlgn="base">
              <a:spcAft>
                <a:spcPts val="600"/>
              </a:spcAft>
            </a:pPr>
            <a:r>
              <a:rPr lang="en-US" dirty="0">
                <a:effectLst/>
                <a:latin typeface="Arial Narrow" panose="020B0606020202030204" pitchFamily="34" charset="0"/>
                <a:ea typeface="Times New Roman" panose="02020603050405020304" pitchFamily="18" charset="0"/>
                <a:cs typeface="Arial" panose="020B0604020202020204" pitchFamily="34" charset="0"/>
              </a:rPr>
              <a:t>At rotary.org/membership, you’ll find tools to help:</a:t>
            </a:r>
            <a:endParaRPr lang="en-US" dirty="0">
              <a:effectLst/>
              <a:latin typeface="Arial Narrow" panose="020B0606020202030204" pitchFamily="34" charset="0"/>
              <a:ea typeface="Times New Roman" panose="02020603050405020304" pitchFamily="18" charset="0"/>
            </a:endParaRPr>
          </a:p>
          <a:p>
            <a:pPr marL="342900" marR="0" lvl="0" indent="-342900" fontAlgn="base">
              <a:spcBef>
                <a:spcPts val="0"/>
              </a:spcBef>
              <a:spcAft>
                <a:spcPts val="500"/>
              </a:spcAft>
              <a:buFont typeface="Arial" panose="020B0604020202020204" pitchFamily="34" charset="0"/>
              <a:buChar char="•"/>
              <a:tabLst>
                <a:tab pos="457200" algn="l"/>
              </a:tabLst>
            </a:pPr>
            <a:r>
              <a:rPr lang="en-US" dirty="0">
                <a:effectLst/>
                <a:latin typeface="Arial Narrow" panose="020B0606020202030204" pitchFamily="34" charset="0"/>
                <a:ea typeface="Times New Roman" panose="02020603050405020304" pitchFamily="18" charset="0"/>
                <a:cs typeface="Arial" panose="020B0604020202020204" pitchFamily="34" charset="0"/>
              </a:rPr>
              <a:t>The Club Health Check can help you consider your club’s culture and suggest changes to improve the overall experience and your service projects, social events, business operations, and public image.</a:t>
            </a:r>
            <a:endParaRPr lang="en-US"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fontAlgn="base">
              <a:buFont typeface="Arial" panose="020B0604020202020204" pitchFamily="34" charset="0"/>
              <a:buChar char="•"/>
              <a:tabLst>
                <a:tab pos="457200" algn="l"/>
              </a:tabLst>
            </a:pPr>
            <a:r>
              <a:rPr lang="en-US" dirty="0">
                <a:effectLst/>
                <a:latin typeface="Arial Narrow" panose="020B0606020202030204" pitchFamily="34" charset="0"/>
                <a:ea typeface="Times New Roman" panose="02020603050405020304" pitchFamily="18" charset="0"/>
                <a:cs typeface="Arial" panose="020B0604020202020204" pitchFamily="34" charset="0"/>
              </a:rPr>
              <a:t>You can use the member satisfaction survey to determine what people like and don’t like about their club experience. </a:t>
            </a:r>
            <a:endParaRPr lang="en-US"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fontAlgn="base">
              <a:spcBef>
                <a:spcPts val="500"/>
              </a:spcBef>
              <a:spcAft>
                <a:spcPts val="600"/>
              </a:spcAft>
              <a:buFont typeface="Arial" panose="020B0604020202020204" pitchFamily="34" charset="0"/>
              <a:buChar char="•"/>
              <a:tabLst>
                <a:tab pos="457200" algn="l"/>
              </a:tabLst>
            </a:pPr>
            <a:r>
              <a:rPr lang="en-US" dirty="0">
                <a:effectLst/>
                <a:latin typeface="Arial Narrow" panose="020B0606020202030204" pitchFamily="34" charset="0"/>
                <a:ea typeface="Times New Roman" panose="02020603050405020304" pitchFamily="18" charset="0"/>
                <a:cs typeface="Arial" panose="020B0604020202020204" pitchFamily="34" charset="0"/>
              </a:rPr>
              <a:t>Several online courses can help you create a welcoming club environment, diversify your club, and more.</a:t>
            </a:r>
            <a:r>
              <a:rPr lang="en-US" dirty="0">
                <a:effectLst/>
                <a:latin typeface="Arial Narrow" panose="020B0606020202030204" pitchFamily="34" charset="0"/>
                <a:ea typeface="Calibri" panose="020F0502020204030204" pitchFamily="34" charset="0"/>
                <a:cs typeface="Times New Roman" panose="02020603050405020304" pitchFamily="18" charset="0"/>
              </a:rPr>
              <a:t> </a:t>
            </a:r>
            <a:r>
              <a:rPr lang="en-US" dirty="0">
                <a:effectLst/>
                <a:latin typeface="Arial Narrow" panose="020B0606020202030204" pitchFamily="34" charset="0"/>
                <a:ea typeface="Times New Roman" panose="02020603050405020304" pitchFamily="18" charset="0"/>
                <a:cs typeface="Arial" panose="020B0604020202020204" pitchFamily="34" charset="0"/>
              </a:rPr>
              <a:t> </a:t>
            </a:r>
            <a:endParaRPr lang="en-US" dirty="0">
              <a:effectLst/>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3206537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If someone who knew nothing about Rotary came to your club meeting, would they have a positive experience? Would they find</a:t>
            </a:r>
            <a:r>
              <a:rPr lang="en-US" sz="1800" dirty="0">
                <a:effectLst/>
                <a:latin typeface="Arial Narrow" panose="020B0606020202030204" pitchFamily="34" charset="0"/>
                <a:ea typeface="Times New Roman" panose="02020603050405020304" pitchFamily="18" charset="0"/>
                <a:cs typeface="Arial" panose="020B0604020202020204" pitchFamily="34" charset="0"/>
              </a:rPr>
              <a:t> a balance of tradition and innovation?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Narrow" panose="020B0606020202030204" pitchFamily="34"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Now more than ever, we can connect with each other differently. We can offer more ways for people to attend our meetings, support their communities, and grow personally and professionally. We have a lot of flexibility.</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n-AU" sz="18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Improving your club meetings can start with managing time effectively: meetings begin and end promptly, clear agendas are sent in advance, speakers are engaging, and members have more opportunities to learn. </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Next, find ways to collaborate with new groups. This makes your club more appealing, encourages a diverse membership, and expands your capacity for service.</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We all want a stronger, more effective Rotary. We want to be more adept at using partnerships, digital tools, and new ideas to bring people together.</a:t>
            </a:r>
          </a:p>
          <a:p>
            <a:pPr marL="0" marR="0"/>
            <a:endParaRPr lang="en-US" sz="1800" dirty="0">
              <a:effectLst/>
              <a:latin typeface="Times New Roman" panose="02020603050405020304" pitchFamily="18" charset="0"/>
              <a:ea typeface="Times New Roman" panose="02020603050405020304" pitchFamily="18" charset="0"/>
            </a:endParaRPr>
          </a:p>
          <a:p>
            <a:pPr marL="0" marR="0">
              <a:spcAft>
                <a:spcPts val="300"/>
              </a:spcAft>
            </a:pPr>
            <a:r>
              <a:rPr lang="en-US" sz="18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More diverse voices among our members and leaders will help Rotary stay relevant in a changing world. Our ability to adapt is the key to strengthening our future.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2390572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The opportunity to make a meaningful difference in their communities is one of the reasons people join and stay with Rotary and Rotaract. </a:t>
            </a:r>
          </a:p>
          <a:p>
            <a:pPr marL="0" marR="0"/>
            <a:endParaRPr lang="en-US" dirty="0">
              <a:effectLst/>
              <a:latin typeface="Arial Narrow" panose="020B0606020202030204" pitchFamily="34" charset="0"/>
              <a:ea typeface="Times New Roman" panose="02020603050405020304" pitchFamily="18" charset="0"/>
            </a:endParaRPr>
          </a:p>
          <a:p>
            <a:pPr marL="0" marR="0"/>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Well-planned projects are more likely to have positive and sustainable results. Every community has its own strengths and concerns, so the best approach is to work closely with people from various groups that have an interest in the outcome. </a:t>
            </a:r>
          </a:p>
          <a:p>
            <a:pPr marL="0" marR="0"/>
            <a:endParaRPr lang="en-US" dirty="0">
              <a:effectLst/>
              <a:latin typeface="Arial Narrow" panose="020B0606020202030204" pitchFamily="34" charset="0"/>
              <a:ea typeface="Times New Roman" panose="02020603050405020304" pitchFamily="18" charset="0"/>
            </a:endParaRPr>
          </a:p>
          <a:p>
            <a:pPr marL="0" marR="0"/>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At rotary.org/project resources, </a:t>
            </a:r>
            <a:r>
              <a:rPr lang="en-US" dirty="0">
                <a:effectLst/>
                <a:latin typeface="Arial Narrow" panose="020B0606020202030204" pitchFamily="34" charset="0"/>
                <a:ea typeface="Times New Roman" panose="02020603050405020304" pitchFamily="18" charset="0"/>
                <a:cs typeface="Arial" panose="020B0604020202020204" pitchFamily="34" charset="0"/>
              </a:rPr>
              <a:t>you’ll learn </a:t>
            </a: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how to: </a:t>
            </a:r>
          </a:p>
          <a:p>
            <a:pPr marL="0" marR="0"/>
            <a:endParaRPr lang="en-US" dirty="0">
              <a:effectLst/>
              <a:latin typeface="Arial Narrow" panose="020B0606020202030204" pitchFamily="34" charset="0"/>
              <a:ea typeface="Times New Roman" panose="02020603050405020304" pitchFamily="18" charset="0"/>
            </a:endParaRPr>
          </a:p>
          <a:p>
            <a:pPr marL="342900" marR="0" lvl="0" indent="-342900">
              <a:buFont typeface="Symbol" panose="05050102010706020507" pitchFamily="18" charset="2"/>
              <a:buChar char=""/>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Complete a community assessment</a:t>
            </a:r>
            <a:endParaRPr lang="en-US" dirty="0">
              <a:effectLst/>
              <a:latin typeface="Arial Narrow" panose="020B0606020202030204" pitchFamily="34" charset="0"/>
              <a:ea typeface="Times New Roman" panose="02020603050405020304" pitchFamily="18" charset="0"/>
            </a:endParaRPr>
          </a:p>
          <a:p>
            <a:pPr marL="342900" marR="0" lvl="0" indent="-342900">
              <a:buFont typeface="Symbol" panose="05050102010706020507" pitchFamily="18" charset="2"/>
              <a:buChar char=""/>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Best use the knowledge of district-level experts</a:t>
            </a:r>
            <a:endParaRPr lang="en-US" dirty="0">
              <a:effectLst/>
              <a:latin typeface="Arial Narrow" panose="020B0606020202030204" pitchFamily="34" charset="0"/>
              <a:ea typeface="Times New Roman" panose="02020603050405020304" pitchFamily="18" charset="0"/>
            </a:endParaRPr>
          </a:p>
          <a:p>
            <a:pPr marL="342900" marR="0" lvl="0" indent="-342900">
              <a:buFont typeface="Symbol" panose="05050102010706020507" pitchFamily="18" charset="2"/>
              <a:buChar char=""/>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Secure funding to complete bigger and more effective projects</a:t>
            </a:r>
            <a:endParaRPr lang="en-US" dirty="0">
              <a:effectLst/>
              <a:latin typeface="Arial Narrow" panose="020B0606020202030204" pitchFamily="34" charset="0"/>
              <a:ea typeface="Times New Roman" panose="02020603050405020304" pitchFamily="18" charset="0"/>
            </a:endParaRPr>
          </a:p>
          <a:p>
            <a:pPr marL="342900" marR="0" lvl="0" indent="-342900">
              <a:buFont typeface="Symbol" panose="05050102010706020507" pitchFamily="18" charset="2"/>
              <a:buChar char=""/>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Prioritize projects that will be sustainable and make a difference long after the project is complete</a:t>
            </a:r>
            <a:endParaRPr lang="en-US" dirty="0">
              <a:effectLst/>
              <a:latin typeface="Arial Narrow" panose="020B0606020202030204" pitchFamily="34" charset="0"/>
              <a:ea typeface="Times New Roman" panose="02020603050405020304" pitchFamily="18" charset="0"/>
            </a:endParaRPr>
          </a:p>
          <a:p>
            <a:pPr marL="342900" marR="0" lvl="0" indent="-342900">
              <a:buFont typeface="Symbol" panose="05050102010706020507" pitchFamily="18" charset="2"/>
              <a:buChar char=""/>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Raise awareness about your club’s work and your effect</a:t>
            </a:r>
          </a:p>
          <a:p>
            <a:pPr marL="0" marR="0" lvl="0" indent="0">
              <a:buFont typeface="Symbol" panose="05050102010706020507" pitchFamily="18" charset="2"/>
              <a:buNone/>
            </a:pPr>
            <a:endParaRPr lang="en-US" dirty="0">
              <a:effectLst/>
              <a:latin typeface="Arial Narrow" panose="020B0606020202030204" pitchFamily="34" charset="0"/>
              <a:ea typeface="Times New Roman" panose="02020603050405020304" pitchFamily="18" charset="0"/>
            </a:endParaRPr>
          </a:p>
          <a:p>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Sometimes, we need to change our strategy to have a bigger impact. As people of action, we stay committed to making positive, lasting change.</a:t>
            </a:r>
            <a:endParaRPr lang="en-US" dirty="0">
              <a:effectLst/>
              <a:latin typeface="Arial Narrow" panose="020B060602020203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2519805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5501008"/>
          </a:xfrm>
        </p:spPr>
        <p:txBody>
          <a:bodyPr/>
          <a:lstStyle/>
          <a:p>
            <a:pPr marL="0" marR="0"/>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At Rotary, we’re committed to treating everyone with dignity and respect, allowing everyone to offer feedback, and providing equitable opportunities for friendship, service, and leadership. </a:t>
            </a:r>
          </a:p>
          <a:p>
            <a:pPr marL="0" marR="0"/>
            <a:endParaRPr lang="en-US" dirty="0">
              <a:effectLst/>
              <a:latin typeface="Arial Narrow" panose="020B0606020202030204" pitchFamily="34" charset="0"/>
              <a:ea typeface="Times New Roman" panose="02020603050405020304" pitchFamily="18" charset="0"/>
            </a:endParaRPr>
          </a:p>
          <a:p>
            <a:pPr marL="0" marR="0"/>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These principles of inclusion are so important because we know that when members feel like their unique contributions and perspectives are welcomed and appreciated, they are more likely to be satisfied with the experience they are having. </a:t>
            </a:r>
          </a:p>
          <a:p>
            <a:pPr marL="0" marR="0"/>
            <a:endParaRPr lang="en-US" dirty="0">
              <a:effectLst/>
              <a:latin typeface="Arial Narrow" panose="020B0606020202030204" pitchFamily="34" charset="0"/>
              <a:ea typeface="Times New Roman" panose="02020603050405020304" pitchFamily="18" charset="0"/>
            </a:endParaRPr>
          </a:p>
          <a:p>
            <a:pPr marL="0" marR="0">
              <a:spcAft>
                <a:spcPts val="300"/>
              </a:spcAft>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We can embrace this by: </a:t>
            </a:r>
          </a:p>
          <a:p>
            <a:pPr marL="0" marR="0">
              <a:spcAft>
                <a:spcPts val="300"/>
              </a:spcAft>
            </a:pPr>
            <a:endParaRPr lang="en-US" dirty="0">
              <a:effectLst/>
              <a:latin typeface="Arial Narrow" panose="020B0606020202030204" pitchFamily="34"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Learning more about diversity, equity, and inclusion in Rotary, including understanding how we use those terms and how to celebrate and respect our differences</a:t>
            </a:r>
            <a:endParaRPr lang="en-US"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Determining how inclusion makes a difference in your club and community and how using DEI principles can help your club grow and become stronger</a:t>
            </a:r>
            <a:endParaRPr lang="en-US"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Removing barriers that may prevent people from joining your club, like meeting at a time or place that isn’t accessible to everyone</a:t>
            </a:r>
            <a:endParaRPr lang="en-US"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Offering new membership options, like corporate membership for employees of the same company or associate memberships for young professionals who want an option that costs less or requires less time</a:t>
            </a:r>
            <a:endParaRPr lang="en-US"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Starting a satellite or companion club that attracts new members who prefer to meet at a different time or location or focus exclusively on service activities</a:t>
            </a:r>
          </a:p>
          <a:p>
            <a:pPr marL="342900" marR="0" lvl="0" indent="-342900">
              <a:buFont typeface="Arial" panose="020B0604020202020204" pitchFamily="34" charset="0"/>
              <a:buChar char="•"/>
              <a:tabLst>
                <a:tab pos="457200" algn="l"/>
              </a:tabLst>
            </a:pPr>
            <a:endParaRPr lang="en-US"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0" marR="0">
              <a:spcBef>
                <a:spcPts val="900"/>
              </a:spcBef>
              <a:spcAft>
                <a:spcPts val="90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No matter who they are, where they are in the world, or how long they’ve been connected with us, all members, prospective members, and other participants deserve to feel valued, respected, and welcomed. </a:t>
            </a:r>
          </a:p>
          <a:p>
            <a:pPr marL="0" marR="0">
              <a:spcBef>
                <a:spcPts val="900"/>
              </a:spcBef>
              <a:spcAft>
                <a:spcPts val="90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There’s a place in Rotary for everyone.</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14</a:t>
            </a:fld>
            <a:endParaRPr lang="en-US" dirty="0"/>
          </a:p>
        </p:txBody>
      </p:sp>
    </p:spTree>
    <p:extLst>
      <p:ext uri="{BB962C8B-B14F-4D97-AF65-F5344CB8AC3E}">
        <p14:creationId xmlns:p14="http://schemas.microsoft.com/office/powerpoint/2010/main" val="743625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The final aspect of the club experience is making sure that members have opportunities to form meaningful personal connections.</a:t>
            </a:r>
          </a:p>
          <a:p>
            <a:pPr marL="0" marR="0"/>
            <a:endParaRPr lang="en-US" dirty="0">
              <a:effectLst/>
              <a:latin typeface="Arial Narrow" panose="020B0606020202030204" pitchFamily="34" charset="0"/>
              <a:ea typeface="Times New Roman" panose="02020603050405020304" pitchFamily="18" charset="0"/>
            </a:endParaRPr>
          </a:p>
          <a:p>
            <a:pPr marL="0" marR="0">
              <a:spcAft>
                <a:spcPts val="300"/>
              </a:spcAft>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As our founder Paul Harris said, “The foundation upon which Rotary has been built is friendship; </a:t>
            </a: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on no less firm foundation could it ever have stood.” </a:t>
            </a:r>
            <a:endParaRPr lang="en-US" dirty="0">
              <a:effectLst/>
              <a:latin typeface="Arial Narrow" panose="020B0606020202030204" pitchFamily="34" charset="0"/>
              <a:ea typeface="Times New Roman" panose="02020603050405020304" pitchFamily="18" charset="0"/>
            </a:endParaRPr>
          </a:p>
          <a:p>
            <a:pPr marL="0" marR="0">
              <a:spcBef>
                <a:spcPts val="300"/>
              </a:spcBef>
              <a:spcAft>
                <a:spcPts val="30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Making time for friendship could mean: </a:t>
            </a:r>
            <a:endParaRPr lang="en-US" dirty="0">
              <a:effectLst/>
              <a:latin typeface="Arial Narrow" panose="020B0606020202030204" pitchFamily="34" charset="0"/>
              <a:ea typeface="Times New Roman" panose="02020603050405020304" pitchFamily="18" charset="0"/>
            </a:endParaRPr>
          </a:p>
          <a:p>
            <a:pPr marL="342900" marR="0" lvl="0" indent="-342900">
              <a:lnSpc>
                <a:spcPct val="107000"/>
              </a:lnSpc>
              <a:spcBef>
                <a:spcPts val="0"/>
              </a:spcBef>
              <a:spcAft>
                <a:spcPts val="300"/>
              </a:spcAft>
              <a:buFont typeface="Arial" panose="020B0604020202020204" pitchFamily="34" charset="0"/>
              <a:buChar char="•"/>
              <a:tabLst>
                <a:tab pos="457200" algn="l"/>
              </a:tabLst>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Scheduling more informal opportunities to socialize, either before meetings or during other events</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Celebrating people’s personal and professional achievements</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Organizing activities so they complement rather than compete with family and work schedules</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Introducing members to opportunities beyond the club, such as becoming a district leader or joining a Rotary Action Group or Rotary Fellowship</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Introducing members to programs that connect them to new people and opportunities, such as sponsoring an Interact club, organizing a RYLA event, creating a scholarship, or starting a Youth, Friendship or Vocational exchange.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endParaRPr lang="en-US" dirty="0">
              <a:effectLst/>
              <a:latin typeface="Arial Narrow" panose="020B060602020203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769491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kern="1200" dirty="0">
                <a:solidFill>
                  <a:srgbClr val="000000"/>
                </a:solidFill>
                <a:effectLst/>
                <a:latin typeface="Arial Narrow" panose="020B0606020202030204" pitchFamily="34" charset="0"/>
                <a:cs typeface="Arial" panose="020B0604020202020204" pitchFamily="34" charset="0"/>
              </a:rPr>
              <a:t>President Gordon summarizes our path forward: “</a:t>
            </a:r>
            <a:r>
              <a:rPr lang="en-US" dirty="0">
                <a:effectLst/>
                <a:latin typeface="Arial Narrow" panose="020B0606020202030204" pitchFamily="34" charset="0"/>
                <a:ea typeface="Calibri" panose="020F0502020204030204" pitchFamily="34" charset="0"/>
                <a:cs typeface="Times New Roman" panose="02020603050405020304" pitchFamily="18" charset="0"/>
              </a:rPr>
              <a:t>By continuing what we do best, by remaining open and willing to change, and by keeping our focus on building peace in the world and within ourselves, Rotary helps create a more peaceful world, a more hopeful world.” </a:t>
            </a:r>
          </a:p>
          <a:p>
            <a:pPr marL="0" marR="0">
              <a:lnSpc>
                <a:spcPct val="107000"/>
              </a:lnSpc>
              <a:spcBef>
                <a:spcPts val="0"/>
              </a:spcBef>
              <a:spcAft>
                <a:spcPts val="800"/>
              </a:spcAft>
            </a:pPr>
            <a:r>
              <a:rPr lang="en-US" kern="1200" dirty="0">
                <a:solidFill>
                  <a:srgbClr val="000000"/>
                </a:solidFill>
                <a:effectLst/>
                <a:latin typeface="Arial Narrow" panose="020B0606020202030204" pitchFamily="34" charset="0"/>
                <a:cs typeface="Arial" panose="020B0604020202020204" pitchFamily="34" charset="0"/>
              </a:rPr>
              <a:t> When people connect with Rotary, their potential to make a difference grows exponentially. That’s because they’re connecting with a diverse network of nearly 1.4 million people of action all around the world who share the goal of improving people’s lives.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kern="1200" dirty="0">
                <a:solidFill>
                  <a:srgbClr val="000000"/>
                </a:solidFill>
                <a:effectLst/>
                <a:latin typeface="Arial Narrow" panose="020B0606020202030204" pitchFamily="34" charset="0"/>
                <a:cs typeface="Arial" panose="020B0604020202020204" pitchFamily="34" charset="0"/>
              </a:rPr>
              <a:t> Together, we see a world where people unite and take action to create lasting change — across the globe, in our communities, and in ourselves.</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kern="1200" dirty="0">
                <a:solidFill>
                  <a:srgbClr val="000000"/>
                </a:solidFill>
                <a:effectLst/>
                <a:latin typeface="Arial Narrow" panose="020B0606020202030204" pitchFamily="34" charset="0"/>
                <a:cs typeface="Arial" panose="020B0604020202020204" pitchFamily="34" charset="0"/>
              </a:rPr>
              <a:t> Thank you.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kern="1200" dirty="0">
                <a:solidFill>
                  <a:srgbClr val="000000"/>
                </a:solidFill>
                <a:effectLst/>
                <a:latin typeface="Arial Narrow" panose="020B0606020202030204" pitchFamily="34" charset="0"/>
                <a:cs typeface="Arial" panose="020B0604020202020204" pitchFamily="34" charset="0"/>
              </a:rPr>
              <a:t>I am happy to answer any questions.</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kern="1200" dirty="0">
                <a:solidFill>
                  <a:srgbClr val="000000"/>
                </a:solidFill>
                <a:effectLst/>
                <a:latin typeface="Arial Narrow" panose="020B0606020202030204" pitchFamily="34" charset="0"/>
                <a:cs typeface="Arial" panose="020B0604020202020204" pitchFamily="34" charset="0"/>
              </a:rPr>
              <a:t>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i="1" kern="1200" dirty="0">
                <a:solidFill>
                  <a:srgbClr val="000000"/>
                </a:solidFill>
                <a:effectLst/>
                <a:latin typeface="Arial Narrow" panose="020B0606020202030204" pitchFamily="34" charset="0"/>
                <a:cs typeface="Arial" panose="020B0604020202020204" pitchFamily="34" charset="0"/>
              </a:rPr>
              <a:t>NOTE TO SPEAKER: </a:t>
            </a:r>
            <a:r>
              <a:rPr lang="en-US" kern="1200" dirty="0">
                <a:solidFill>
                  <a:srgbClr val="000000"/>
                </a:solidFill>
                <a:effectLst/>
                <a:latin typeface="Arial Narrow" panose="020B0606020202030204" pitchFamily="34" charset="0"/>
                <a:cs typeface="Arial" panose="020B0604020202020204" pitchFamily="34" charset="0"/>
              </a:rPr>
              <a:t>Write to membershipdevelopment@rotary.org with any questions.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3260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6175463"/>
          </a:xfrm>
        </p:spPr>
        <p:txBody>
          <a:bodyPr/>
          <a:lstStyle/>
          <a:p>
            <a:pPr marL="0" marR="0">
              <a:lnSpc>
                <a:spcPct val="107000"/>
              </a:lnSpc>
              <a:spcBef>
                <a:spcPts val="0"/>
              </a:spcBef>
              <a:spcAft>
                <a:spcPts val="0"/>
              </a:spcAft>
            </a:pPr>
            <a:r>
              <a:rPr lang="en-US" dirty="0">
                <a:effectLst/>
                <a:latin typeface="Arial Narrow" panose="020B0606020202030204" pitchFamily="34" charset="0"/>
                <a:ea typeface="Calibri" panose="020F0502020204030204" pitchFamily="34" charset="0"/>
                <a:cs typeface="Arial" panose="020B0604020202020204" pitchFamily="34" charset="0"/>
              </a:rPr>
              <a:t>Let’s discuss the three key components of a sustainable membership growth strategy, which align with the Action Plan goals: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dirty="0">
                <a:effectLst/>
                <a:latin typeface="Arial Narrow" panose="020B0606020202030204" pitchFamily="34" charset="0"/>
                <a:ea typeface="Calibri" panose="020F0502020204030204" pitchFamily="34" charset="0"/>
                <a:cs typeface="Arial" panose="020B0604020202020204" pitchFamily="34" charset="0"/>
              </a:rPr>
              <a:t>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dirty="0">
                <a:effectLst/>
                <a:latin typeface="Arial Narrow" panose="020B0606020202030204" pitchFamily="34" charset="0"/>
                <a:ea typeface="Times New Roman" panose="02020603050405020304" pitchFamily="18" charset="0"/>
                <a:cs typeface="Arial" panose="020B0604020202020204" pitchFamily="34" charset="0"/>
              </a:rPr>
              <a:t>First, we welcome new and more diverse members to expand our reach. To be sure our participants are at the center of what we do, we need to ask how they want to engage with us and be clear that we value their involvement.</a:t>
            </a:r>
          </a:p>
          <a:p>
            <a:pPr marL="342900" marR="0" lvl="0" indent="-342900">
              <a:spcBef>
                <a:spcPts val="0"/>
              </a:spcBef>
              <a:spcAft>
                <a:spcPts val="0"/>
              </a:spcAft>
              <a:buFont typeface="+mj-lt"/>
              <a:buAutoNum type="arabicPeriod"/>
            </a:pPr>
            <a:r>
              <a:rPr lang="en-US" dirty="0">
                <a:effectLst/>
                <a:latin typeface="Arial Narrow" panose="020B0606020202030204" pitchFamily="34" charset="0"/>
                <a:ea typeface="Times New Roman" panose="02020603050405020304" pitchFamily="18" charset="0"/>
                <a:cs typeface="Arial" panose="020B0604020202020204" pitchFamily="34" charset="0"/>
              </a:rPr>
              <a:t>Second, we embrace a culture of care so that our existing members feel engaged and stay excited about Rotary. Each year, we welcome about 150,000 new members into Rotary clubs. Unfortunately, we lose a similar number, and about 10% of those new members leave within a year.</a:t>
            </a:r>
            <a:r>
              <a:rPr lang="en-US" dirty="0">
                <a:effectLst/>
                <a:latin typeface="Arial Narrow" panose="020B0606020202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dirty="0">
                <a:effectLst/>
                <a:latin typeface="Arial Narrow" panose="020B0606020202030204" pitchFamily="34" charset="0"/>
                <a:ea typeface="Times New Roman" panose="02020603050405020304" pitchFamily="18" charset="0"/>
                <a:cs typeface="Arial" panose="020B0604020202020204" pitchFamily="34" charset="0"/>
              </a:rPr>
              <a:t>Third, we start and nurture new clubs, which shows our ability to adapt and expands our reach. New clubs can accommodate different groups and offer more flexibility. Our growth has traditionally come from new clubs. Up to 88% of charter club members are new Rotarians.</a:t>
            </a:r>
            <a:endParaRPr lang="en-US" dirty="0">
              <a:effectLst/>
              <a:latin typeface="Arial Narrow" panose="020B0606020202030204" pitchFamily="34" charset="0"/>
              <a:ea typeface="Times New Roman" panose="02020603050405020304" pitchFamily="18" charset="0"/>
            </a:endParaRPr>
          </a:p>
          <a:p>
            <a:pPr marL="0" marR="0">
              <a:lnSpc>
                <a:spcPct val="107000"/>
              </a:lnSpc>
              <a:spcBef>
                <a:spcPts val="0"/>
              </a:spcBef>
              <a:spcAft>
                <a:spcPts val="0"/>
              </a:spcAft>
            </a:pPr>
            <a:r>
              <a:rPr lang="en-US" dirty="0">
                <a:effectLst/>
                <a:latin typeface="Arial Narrow" panose="020B0606020202030204" pitchFamily="34" charset="0"/>
                <a:ea typeface="Calibri" panose="020F0502020204030204" pitchFamily="34" charset="0"/>
                <a:cs typeface="Arial" panose="020B0604020202020204" pitchFamily="34" charset="0"/>
              </a:rPr>
              <a:t>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dirty="0">
                <a:effectLst/>
                <a:latin typeface="Arial Narrow" panose="020B0606020202030204" pitchFamily="34" charset="0"/>
                <a:ea typeface="Calibri" panose="020F0502020204030204" pitchFamily="34" charset="0"/>
                <a:cs typeface="Arial" panose="020B0604020202020204" pitchFamily="34" charset="0"/>
              </a:rPr>
              <a:t>All three components are important and related. And all are examples of how clubs can adopt the priorities of the Action Plan to add members.</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dirty="0">
                <a:effectLst/>
                <a:latin typeface="Arial Narrow" panose="020B0606020202030204" pitchFamily="34" charset="0"/>
                <a:ea typeface="Calibri" panose="020F0502020204030204" pitchFamily="34" charset="0"/>
                <a:cs typeface="Arial" panose="020B0604020202020204" pitchFamily="34" charset="0"/>
              </a:rPr>
              <a:t>To accomplish our goals, club, district, and zone leaders need to be committed to growing Rotary and Rotaract. That’s why increasing our membership is our top internal priority.</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3389803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606545"/>
          </a:xfrm>
        </p:spPr>
        <p:txBody>
          <a:bodyPr/>
          <a:lstStyle/>
          <a:p>
            <a:pPr marL="0" marR="0">
              <a:lnSpc>
                <a:spcPct val="107000"/>
              </a:lnSpc>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Let’s discuss the data. As of 1 July:</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Rotary club membership was just over 1.15 million. This represents a net loss of about 12,600 members (-1.1%).</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Last year was the first time Rotaract clubs received membership dues invoices. This gave us more accurate data about active Rotaract members and clubs globally: more than 164,000 members in just over 11,000 clubs.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Although these figures come to a bit less than the 1.4 million total members we often refer to, we know that membership figures vary throughout the year and we are well above these figures today.</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In terms of retention, the rate for Rotary is 87%. Rotary International set a retention rate goal of 90% this year, which will take effort from all of us.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Rotaract has achieved virtual gender parity, with women as 47% of members. Rotary clubs are 26% women, up 1% in the past year and moving toward our goal of 30%.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This varies by region, with Japan at just 8% women and India at 15%. The Caribbean leads the world at 42%, followed by sub-Saharan Africa and the Middle East and North Africa region at 37%.</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Of the 76% of Rotarians who report their age, 18% are 70 or older, 17% are 60-69, and 18% are 50-59. Just 8% of Rotarians are under 40.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dirty="0">
                <a:effectLst/>
                <a:latin typeface="Arial Narrow" panose="020B0606020202030204" pitchFamily="34" charset="0"/>
                <a:ea typeface="Calibri" panose="020F0502020204030204" pitchFamily="34" charset="0"/>
                <a:cs typeface="Arial" panose="020B0604020202020204" pitchFamily="34" charset="0"/>
              </a:rPr>
              <a:t>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Arial" panose="020B0604020202020204" pitchFamily="34" charset="0"/>
              <a:buNone/>
              <a:tabLst>
                <a:tab pos="457200" algn="l"/>
              </a:tabLst>
            </a:pPr>
            <a:endParaRPr lang="en-US"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289255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0413" y="1173163"/>
            <a:ext cx="5632450" cy="3168650"/>
          </a:xfrm>
        </p:spPr>
      </p:sp>
      <p:sp>
        <p:nvSpPr>
          <p:cNvPr id="3" name="Notes Placeholder 2"/>
          <p:cNvSpPr>
            <a:spLocks noGrp="1"/>
          </p:cNvSpPr>
          <p:nvPr>
            <p:ph type="body" idx="1"/>
          </p:nvPr>
        </p:nvSpPr>
        <p:spPr/>
        <p:txBody>
          <a:bodyPr/>
          <a:lstStyle/>
          <a:p>
            <a:pPr marL="0" marR="0">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When we consider Rotary club membership regionally, we find that it’s growing in some regions and stagnant or declining in others. </a:t>
            </a:r>
            <a:endParaRPr lang="en-US"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en-US"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So, membership in Asia has grown by 26% in the last decade, while in Great Britain and Ireland it has fallen 33%.</a:t>
            </a:r>
          </a:p>
          <a:p>
            <a:pPr marL="0" marR="0">
              <a:spcBef>
                <a:spcPts val="0"/>
              </a:spcBef>
              <a:spcAft>
                <a:spcPts val="0"/>
              </a:spcAft>
            </a:pPr>
            <a:endParaRPr lang="en-US"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In Australia, New Zealand, and the Pacific Islands, it’s down 26%, and in the U.S., Canada, and the Caribbean, it’s fallen 26%. </a:t>
            </a:r>
            <a:r>
              <a:rPr lang="en-US"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t>
            </a:r>
            <a:endParaRPr lang="en-US"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spcBef>
                <a:spcPts val="0"/>
              </a:spcBef>
              <a:spcAft>
                <a:spcPts val="800"/>
              </a:spcAft>
            </a:pPr>
            <a:r>
              <a:rPr lang="en-US"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53754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Although new club development rates vary, the data suggests that in the regions with the largest declines, nonfunctioning clubs aren’t being replaced with new clubs that appeal to their communities. </a:t>
            </a:r>
            <a:r>
              <a:rPr lang="en-US" dirty="0">
                <a:effectLst/>
                <a:latin typeface="Arial Narrow" panose="020B0606020202030204" pitchFamily="34" charset="0"/>
                <a:ea typeface="Calibri" panose="020F0502020204030204" pitchFamily="34" charset="0"/>
                <a:cs typeface="Arial" panose="020B0604020202020204" pitchFamily="34" charset="0"/>
              </a:rPr>
              <a:t>In fact, 20% of districts haven’t chartered a new club in the last five years.</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en-US"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The regions growing the fastest are those that have successfully formed new and different types of clubs. Starting and nurturing new clubs lets us welcome more diverse participants, encourage new ideas and perspectives from the next generation of leaders, and offer meaningful ways for others to unite with us and take action. </a:t>
            </a:r>
            <a:endParaRPr lang="en-US"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en-US"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We can encourage people to engage with us by developing new and more flexible club types or creating new paths into Rotary that aren’t club-based. People should be able to participate with us everywhere, in a style that suits them.</a:t>
            </a:r>
            <a:endParaRPr lang="en-US"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lnSpc>
                <a:spcPct val="107000"/>
              </a:lnSpc>
              <a:spcBef>
                <a:spcPts val="0"/>
              </a:spcBef>
              <a:spcAft>
                <a:spcPts val="0"/>
              </a:spcAft>
            </a:pP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736823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b="1" i="1" dirty="0">
                <a:effectLst/>
                <a:latin typeface="Arial Narrow" panose="020B0606020202030204" pitchFamily="34" charset="0"/>
                <a:ea typeface="Calibri" panose="020F0502020204030204" pitchFamily="34" charset="0"/>
                <a:cs typeface="Arial" panose="020B0604020202020204" pitchFamily="34" charset="0"/>
              </a:rPr>
              <a:t>NOTE TO SPEAKER: </a:t>
            </a:r>
            <a:r>
              <a:rPr lang="en-US" i="1" dirty="0">
                <a:effectLst/>
                <a:latin typeface="Arial Narrow" panose="020B0606020202030204" pitchFamily="34" charset="0"/>
                <a:ea typeface="Calibri" panose="020F0502020204030204" pitchFamily="34" charset="0"/>
                <a:cs typeface="Arial" panose="020B0604020202020204" pitchFamily="34" charset="0"/>
              </a:rPr>
              <a:t>Age and gender trends are found on the dashboard of Rotary Club Central. To populate this slide with district-specific data, leaders at the district level and above can access the </a:t>
            </a:r>
            <a:r>
              <a:rPr lang="en-US" b="1" i="1" dirty="0">
                <a:effectLst/>
                <a:latin typeface="Arial Narrow" panose="020B0606020202030204" pitchFamily="34" charset="0"/>
                <a:ea typeface="Calibri" panose="020F0502020204030204" pitchFamily="34" charset="0"/>
                <a:cs typeface="Arial" panose="020B0604020202020204" pitchFamily="34" charset="0"/>
              </a:rPr>
              <a:t>District Membership Profile for their district only</a:t>
            </a:r>
            <a:r>
              <a:rPr lang="en-US" i="1" dirty="0">
                <a:effectLst/>
                <a:latin typeface="Arial Narrow" panose="020B0606020202030204" pitchFamily="34" charset="0"/>
                <a:ea typeface="Calibri" panose="020F0502020204030204" pitchFamily="34" charset="0"/>
                <a:cs typeface="Arial" panose="020B0604020202020204" pitchFamily="34" charset="0"/>
              </a:rPr>
              <a:t>, under the </a:t>
            </a:r>
            <a:r>
              <a:rPr lang="en-US" b="1" i="1" dirty="0">
                <a:effectLst/>
                <a:latin typeface="Arial Narrow" panose="020B0606020202030204" pitchFamily="34" charset="0"/>
                <a:ea typeface="Calibri" panose="020F0502020204030204" pitchFamily="34" charset="0"/>
                <a:cs typeface="Arial" panose="020B0604020202020204" pitchFamily="34" charset="0"/>
              </a:rPr>
              <a:t>Reports</a:t>
            </a:r>
            <a:r>
              <a:rPr lang="en-US" i="1" dirty="0">
                <a:effectLst/>
                <a:latin typeface="Arial Narrow" panose="020B0606020202030204" pitchFamily="34" charset="0"/>
                <a:ea typeface="Calibri" panose="020F0502020204030204" pitchFamily="34" charset="0"/>
                <a:cs typeface="Arial" panose="020B0604020202020204" pitchFamily="34" charset="0"/>
              </a:rPr>
              <a:t> section of </a:t>
            </a:r>
            <a:r>
              <a:rPr lang="en-US" b="1" i="1" dirty="0">
                <a:effectLst/>
                <a:latin typeface="Arial Narrow" panose="020B0606020202030204" pitchFamily="34" charset="0"/>
                <a:ea typeface="Calibri" panose="020F0502020204030204" pitchFamily="34" charset="0"/>
                <a:cs typeface="Arial" panose="020B0604020202020204" pitchFamily="34" charset="0"/>
              </a:rPr>
              <a:t>Rotary Club Central</a:t>
            </a:r>
            <a:r>
              <a:rPr lang="en-US" i="1" dirty="0">
                <a:effectLst/>
                <a:latin typeface="Arial Narrow" panose="020B0606020202030204" pitchFamily="34" charset="0"/>
                <a:ea typeface="Calibri" panose="020F0502020204030204" pitchFamily="34" charset="0"/>
                <a:cs typeface="Arial" panose="020B0604020202020204" pitchFamily="34" charset="0"/>
              </a:rPr>
              <a:t>. This will provide the current year stats (from 1 July), and the last four Rotary years).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br>
              <a:rPr lang="en-US" i="1" dirty="0">
                <a:effectLst/>
                <a:latin typeface="Arial Narrow" panose="020B0606020202030204" pitchFamily="34" charset="0"/>
                <a:ea typeface="Calibri" panose="020F0502020204030204" pitchFamily="34" charset="0"/>
                <a:cs typeface="Arial" panose="020B0604020202020204" pitchFamily="34" charset="0"/>
              </a:rPr>
            </a:br>
            <a:r>
              <a:rPr lang="en-US" i="1" dirty="0">
                <a:effectLst/>
                <a:latin typeface="Arial Narrow" panose="020B0606020202030204" pitchFamily="34" charset="0"/>
                <a:ea typeface="Calibri" panose="020F0502020204030204" pitchFamily="34" charset="0"/>
                <a:cs typeface="Arial" panose="020B0604020202020204" pitchFamily="34" charset="0"/>
              </a:rPr>
              <a:t>Where you see X’s on the slide and in the notes below, replace them with data from Rotary Club Central or delete them. Unhide the slide (use the Slide Show menu) so it’s visible during the presentation. Draw comparisons between regional and global trends, and add your own observations.</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dirty="0">
                <a:effectLst/>
                <a:latin typeface="Arial Narrow" panose="020B0606020202030204" pitchFamily="34" charset="0"/>
                <a:ea typeface="Calibri" panose="020F0502020204030204" pitchFamily="34" charset="0"/>
                <a:cs typeface="Arial" panose="020B0604020202020204" pitchFamily="34" charset="0"/>
              </a:rPr>
              <a:t>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b="1" dirty="0">
                <a:effectLst/>
                <a:latin typeface="Arial Narrow" panose="020B0606020202030204" pitchFamily="34" charset="0"/>
                <a:ea typeface="Calibri" panose="020F0502020204030204" pitchFamily="34" charset="0"/>
                <a:cs typeface="Arial" panose="020B0604020202020204" pitchFamily="34" charset="0"/>
              </a:rPr>
              <a:t>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b="1" dirty="0">
                <a:effectLst/>
                <a:latin typeface="Arial Narrow" panose="020B0606020202030204" pitchFamily="34" charset="0"/>
                <a:ea typeface="Calibri" panose="020F0502020204030204" pitchFamily="34" charset="0"/>
                <a:cs typeface="Arial" panose="020B0604020202020204" pitchFamily="34" charset="0"/>
              </a:rPr>
              <a:t>SPEAKER:</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dirty="0">
                <a:effectLst/>
                <a:latin typeface="Arial Narrow" panose="020B0606020202030204" pitchFamily="34" charset="0"/>
                <a:ea typeface="Calibri" panose="020F0502020204030204" pitchFamily="34" charset="0"/>
                <a:cs typeface="Arial" panose="020B0604020202020204" pitchFamily="34" charset="0"/>
              </a:rPr>
              <a:t>Here’s the district profile for D</a:t>
            </a:r>
            <a:r>
              <a:rPr lang="en-US"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XXXX</a:t>
            </a:r>
            <a:r>
              <a:rPr lang="en-US" dirty="0">
                <a:effectLst/>
                <a:latin typeface="Arial Narrow" panose="020B0606020202030204" pitchFamily="34" charset="0"/>
                <a:ea typeface="Calibri" panose="020F0502020204030204" pitchFamily="34" charset="0"/>
                <a:cs typeface="Arial" panose="020B0604020202020204" pitchFamily="34" charset="0"/>
              </a:rPr>
              <a:t>, as of &lt;</a:t>
            </a:r>
            <a:r>
              <a:rPr lang="en-US" dirty="0" err="1">
                <a:effectLst/>
                <a:highlight>
                  <a:srgbClr val="FFFF00"/>
                </a:highlight>
                <a:latin typeface="Arial Narrow" panose="020B0606020202030204" pitchFamily="34" charset="0"/>
                <a:ea typeface="Calibri" panose="020F0502020204030204" pitchFamily="34" charset="0"/>
                <a:cs typeface="Arial" panose="020B0604020202020204" pitchFamily="34" charset="0"/>
              </a:rPr>
              <a:t>XXdateXX</a:t>
            </a:r>
            <a:r>
              <a:rPr lang="en-US" dirty="0">
                <a:effectLst/>
                <a:latin typeface="Arial Narrow" panose="020B0606020202030204" pitchFamily="34" charset="0"/>
                <a:ea typeface="Calibri" panose="020F0502020204030204" pitchFamily="34" charset="0"/>
                <a:cs typeface="Arial" panose="020B0604020202020204" pitchFamily="34" charset="0"/>
              </a:rPr>
              <a:t>&gt;.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br>
              <a:rPr lang="en-US" b="1" dirty="0">
                <a:effectLst/>
                <a:latin typeface="Arial Narrow" panose="020B0606020202030204" pitchFamily="34" charset="0"/>
                <a:ea typeface="Calibri" panose="020F0502020204030204" pitchFamily="34" charset="0"/>
                <a:cs typeface="Arial" panose="020B0604020202020204" pitchFamily="34" charset="0"/>
              </a:rPr>
            </a:br>
            <a:r>
              <a:rPr lang="en-US" b="1" dirty="0">
                <a:effectLst/>
                <a:latin typeface="Arial Narrow" panose="020B0606020202030204" pitchFamily="34" charset="0"/>
                <a:ea typeface="Calibri" panose="020F0502020204030204" pitchFamily="34" charset="0"/>
                <a:cs typeface="Arial" panose="020B0604020202020204" pitchFamily="34" charset="0"/>
              </a:rPr>
              <a:t>GENERAL MEMBERSHIP TREND</a:t>
            </a:r>
            <a:br>
              <a:rPr lang="en-US" dirty="0">
                <a:effectLst/>
                <a:latin typeface="Arial Narrow" panose="020B0606020202030204" pitchFamily="34" charset="0"/>
                <a:ea typeface="Calibri" panose="020F0502020204030204" pitchFamily="34" charset="0"/>
                <a:cs typeface="Arial" panose="020B0604020202020204" pitchFamily="34" charset="0"/>
              </a:rPr>
            </a:br>
            <a:r>
              <a:rPr lang="en-US" dirty="0">
                <a:effectLst/>
                <a:latin typeface="Arial Narrow" panose="020B0606020202030204" pitchFamily="34" charset="0"/>
                <a:ea typeface="Calibri" panose="020F0502020204030204" pitchFamily="34" charset="0"/>
                <a:cs typeface="Arial" panose="020B0604020202020204" pitchFamily="34" charset="0"/>
              </a:rPr>
              <a:t>Currently we have </a:t>
            </a:r>
            <a:r>
              <a:rPr lang="en-US" b="1"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a:t>
            </a:r>
            <a:r>
              <a:rPr lang="en-US" b="1" dirty="0">
                <a:effectLst/>
                <a:latin typeface="Arial Narrow" panose="020B0606020202030204" pitchFamily="34" charset="0"/>
                <a:ea typeface="Calibri" panose="020F0502020204030204" pitchFamily="34" charset="0"/>
                <a:cs typeface="Arial" panose="020B0604020202020204" pitchFamily="34" charset="0"/>
              </a:rPr>
              <a:t> </a:t>
            </a:r>
            <a:r>
              <a:rPr lang="en-US" dirty="0">
                <a:effectLst/>
                <a:latin typeface="Arial Narrow" panose="020B0606020202030204" pitchFamily="34" charset="0"/>
                <a:ea typeface="Calibri" panose="020F0502020204030204" pitchFamily="34" charset="0"/>
                <a:cs typeface="Arial" panose="020B0604020202020204" pitchFamily="34" charset="0"/>
              </a:rPr>
              <a:t>clubs and </a:t>
            </a:r>
            <a:r>
              <a:rPr lang="en-US" b="1" dirty="0" err="1">
                <a:effectLst/>
                <a:highlight>
                  <a:srgbClr val="FFFF00"/>
                </a:highlight>
                <a:latin typeface="Arial Narrow" panose="020B0606020202030204" pitchFamily="34" charset="0"/>
                <a:ea typeface="Calibri" panose="020F0502020204030204" pitchFamily="34" charset="0"/>
                <a:cs typeface="Arial" panose="020B0604020202020204" pitchFamily="34" charset="0"/>
              </a:rPr>
              <a:t>xxxx</a:t>
            </a:r>
            <a:r>
              <a:rPr lang="en-US" b="1" dirty="0">
                <a:effectLst/>
                <a:latin typeface="Arial Narrow" panose="020B0606020202030204" pitchFamily="34" charset="0"/>
                <a:ea typeface="Calibri" panose="020F0502020204030204" pitchFamily="34" charset="0"/>
                <a:cs typeface="Arial" panose="020B0604020202020204" pitchFamily="34" charset="0"/>
              </a:rPr>
              <a:t> </a:t>
            </a:r>
            <a:r>
              <a:rPr lang="en-US" dirty="0">
                <a:effectLst/>
                <a:latin typeface="Arial Narrow" panose="020B0606020202030204" pitchFamily="34" charset="0"/>
                <a:ea typeface="Calibri" panose="020F0502020204030204" pitchFamily="34" charset="0"/>
                <a:cs typeface="Arial" panose="020B0604020202020204" pitchFamily="34" charset="0"/>
              </a:rPr>
              <a:t>members. And this has changed </a:t>
            </a:r>
            <a:r>
              <a:rPr lang="en-US" b="1" dirty="0">
                <a:effectLst/>
                <a:latin typeface="Arial Narrow" panose="020B0606020202030204" pitchFamily="34" charset="0"/>
                <a:ea typeface="Calibri" panose="020F0502020204030204" pitchFamily="34" charset="0"/>
                <a:cs typeface="Arial" panose="020B0604020202020204" pitchFamily="34" charset="0"/>
              </a:rPr>
              <a:t>[</a:t>
            </a:r>
            <a:r>
              <a:rPr lang="en-US" b="1"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greatly/a little/somewhat</a:t>
            </a:r>
            <a:r>
              <a:rPr lang="en-US" b="1" dirty="0">
                <a:effectLst/>
                <a:latin typeface="Arial Narrow" panose="020B0606020202030204" pitchFamily="34" charset="0"/>
                <a:ea typeface="Calibri" panose="020F0502020204030204" pitchFamily="34" charset="0"/>
                <a:cs typeface="Arial" panose="020B0604020202020204" pitchFamily="34" charset="0"/>
              </a:rPr>
              <a:t>]</a:t>
            </a:r>
            <a:r>
              <a:rPr lang="en-US" dirty="0">
                <a:effectLst/>
                <a:latin typeface="Arial Narrow" panose="020B0606020202030204" pitchFamily="34" charset="0"/>
                <a:ea typeface="Calibri" panose="020F0502020204030204" pitchFamily="34" charset="0"/>
                <a:cs typeface="Arial" panose="020B0604020202020204" pitchFamily="34" charset="0"/>
              </a:rPr>
              <a:t> over the last 4 years. </a:t>
            </a:r>
          </a:p>
          <a:p>
            <a:pPr marL="0" marR="0">
              <a:lnSpc>
                <a:spcPct val="107000"/>
              </a:lnSpc>
              <a:spcBef>
                <a:spcPts val="0"/>
              </a:spcBef>
              <a:spcAft>
                <a:spcPts val="0"/>
              </a:spcAft>
            </a:pP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b="1" dirty="0">
                <a:effectLst/>
                <a:latin typeface="Arial Narrow" panose="020B0606020202030204" pitchFamily="34" charset="0"/>
                <a:ea typeface="Calibri" panose="020F0502020204030204" pitchFamily="34" charset="0"/>
                <a:cs typeface="Arial" panose="020B0604020202020204" pitchFamily="34" charset="0"/>
              </a:rPr>
              <a:t>RETENTION</a:t>
            </a:r>
            <a:br>
              <a:rPr lang="en-US" dirty="0">
                <a:effectLst/>
                <a:latin typeface="Arial Narrow" panose="020B0606020202030204" pitchFamily="34" charset="0"/>
                <a:ea typeface="Calibri" panose="020F0502020204030204" pitchFamily="34" charset="0"/>
                <a:cs typeface="Arial" panose="020B0604020202020204" pitchFamily="34" charset="0"/>
              </a:rPr>
            </a:br>
            <a:r>
              <a:rPr lang="en-US" dirty="0">
                <a:effectLst/>
                <a:latin typeface="Arial Narrow" panose="020B0606020202030204" pitchFamily="34" charset="0"/>
                <a:ea typeface="Calibri" panose="020F0502020204030204" pitchFamily="34" charset="0"/>
                <a:cs typeface="Arial" panose="020B0604020202020204" pitchFamily="34" charset="0"/>
              </a:rPr>
              <a:t>Our district’s retention profile for existing and new members is shown here:</a:t>
            </a:r>
            <a:br>
              <a:rPr lang="en-US" dirty="0">
                <a:effectLst/>
                <a:latin typeface="Arial Narrow" panose="020B0606020202030204" pitchFamily="34" charset="0"/>
                <a:ea typeface="Calibri" panose="020F0502020204030204" pitchFamily="34" charset="0"/>
                <a:cs typeface="Arial" panose="020B0604020202020204" pitchFamily="34" charset="0"/>
              </a:rPr>
            </a:br>
            <a:endParaRPr lang="en-US" dirty="0">
              <a:effectLst/>
              <a:latin typeface="Arial Narrow" panose="020B060602020203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spcAft>
                <a:spcPts val="0"/>
              </a:spcAft>
              <a:buFont typeface="Arial" panose="020B0604020202020204" pitchFamily="34" charset="0"/>
              <a:buChar char="•"/>
            </a:pPr>
            <a:r>
              <a:rPr lang="en-US"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a:t>
            </a:r>
            <a:r>
              <a:rPr lang="en-US" dirty="0">
                <a:effectLst/>
                <a:latin typeface="Arial Narrow" panose="020B0606020202030204" pitchFamily="34" charset="0"/>
                <a:ea typeface="Calibri" panose="020F0502020204030204" pitchFamily="34" charset="0"/>
                <a:cs typeface="Arial" panose="020B0604020202020204" pitchFamily="34" charset="0"/>
              </a:rPr>
              <a:t> percent of members who joined </a:t>
            </a:r>
            <a:r>
              <a:rPr lang="en-US" u="sng" dirty="0">
                <a:effectLst/>
                <a:latin typeface="Arial Narrow" panose="020B0606020202030204" pitchFamily="34" charset="0"/>
                <a:ea typeface="Calibri" panose="020F0502020204030204" pitchFamily="34" charset="0"/>
                <a:cs typeface="Arial" panose="020B0604020202020204" pitchFamily="34" charset="0"/>
              </a:rPr>
              <a:t>before</a:t>
            </a:r>
            <a:r>
              <a:rPr lang="en-US" dirty="0">
                <a:effectLst/>
                <a:latin typeface="Arial Narrow" panose="020B0606020202030204" pitchFamily="34" charset="0"/>
                <a:ea typeface="Calibri" panose="020F0502020204030204" pitchFamily="34" charset="0"/>
                <a:cs typeface="Arial" panose="020B0604020202020204" pitchFamily="34" charset="0"/>
              </a:rPr>
              <a:t> 1 July of this year are still members</a:t>
            </a:r>
          </a:p>
          <a:p>
            <a:pPr marL="171450" marR="0" indent="-171450">
              <a:lnSpc>
                <a:spcPct val="107000"/>
              </a:lnSpc>
              <a:spcBef>
                <a:spcPts val="0"/>
              </a:spcBef>
              <a:spcAft>
                <a:spcPts val="0"/>
              </a:spcAft>
              <a:buFont typeface="Arial" panose="020B0604020202020204" pitchFamily="34" charset="0"/>
              <a:buChar char="•"/>
            </a:pPr>
            <a:r>
              <a:rPr lang="en-US"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a:t>
            </a:r>
            <a:r>
              <a:rPr lang="en-US" dirty="0">
                <a:effectLst/>
                <a:latin typeface="Arial Narrow" panose="020B0606020202030204" pitchFamily="34" charset="0"/>
                <a:ea typeface="Calibri" panose="020F0502020204030204" pitchFamily="34" charset="0"/>
                <a:cs typeface="Arial" panose="020B0604020202020204" pitchFamily="34" charset="0"/>
              </a:rPr>
              <a:t> percent of members who joined </a:t>
            </a:r>
            <a:r>
              <a:rPr lang="en-US" u="sng" dirty="0">
                <a:effectLst/>
                <a:latin typeface="Arial Narrow" panose="020B0606020202030204" pitchFamily="34" charset="0"/>
                <a:ea typeface="Calibri" panose="020F0502020204030204" pitchFamily="34" charset="0"/>
                <a:cs typeface="Arial" panose="020B0604020202020204" pitchFamily="34" charset="0"/>
              </a:rPr>
              <a:t>after</a:t>
            </a:r>
            <a:r>
              <a:rPr lang="en-US" dirty="0">
                <a:effectLst/>
                <a:latin typeface="Arial Narrow" panose="020B0606020202030204" pitchFamily="34" charset="0"/>
                <a:ea typeface="Calibri" panose="020F0502020204030204" pitchFamily="34" charset="0"/>
                <a:cs typeface="Arial" panose="020B0604020202020204" pitchFamily="34" charset="0"/>
              </a:rPr>
              <a:t> 1 July of this year are still members.</a:t>
            </a:r>
          </a:p>
          <a:p>
            <a:pPr marL="0" marR="0" indent="0">
              <a:lnSpc>
                <a:spcPct val="107000"/>
              </a:lnSpc>
              <a:spcBef>
                <a:spcPts val="0"/>
              </a:spcBef>
              <a:spcAft>
                <a:spcPts val="0"/>
              </a:spcAft>
              <a:buFont typeface="Arial" panose="020B0604020202020204" pitchFamily="34" charset="0"/>
              <a:buNone/>
            </a:pP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b="1" dirty="0">
                <a:effectLst/>
                <a:latin typeface="Arial Narrow" panose="020B0606020202030204" pitchFamily="34" charset="0"/>
                <a:ea typeface="Calibri" panose="020F0502020204030204" pitchFamily="34" charset="0"/>
                <a:cs typeface="Arial" panose="020B0604020202020204" pitchFamily="34" charset="0"/>
              </a:rPr>
              <a:t>[Add your observations:]</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dirty="0">
                <a:effectLst/>
                <a:latin typeface="Arial Narrow" panose="020B0606020202030204" pitchFamily="34" charset="0"/>
                <a:ea typeface="Calibri" panose="020F0502020204030204" pitchFamily="34" charset="0"/>
                <a:cs typeface="Arial" panose="020B0604020202020204" pitchFamily="34" charset="0"/>
              </a:rPr>
              <a:t>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b="1" dirty="0">
                <a:effectLst/>
                <a:latin typeface="Arial Narrow" panose="020B0606020202030204" pitchFamily="34" charset="0"/>
                <a:ea typeface="Calibri" panose="020F0502020204030204" pitchFamily="34" charset="0"/>
                <a:cs typeface="Arial" panose="020B0604020202020204" pitchFamily="34" charset="0"/>
              </a:rPr>
              <a:t>AGE AND GENDER PROFILE</a:t>
            </a:r>
            <a:br>
              <a:rPr lang="en-US" dirty="0">
                <a:effectLst/>
                <a:latin typeface="Arial Narrow" panose="020B0606020202030204" pitchFamily="34" charset="0"/>
                <a:ea typeface="Calibri" panose="020F0502020204030204" pitchFamily="34" charset="0"/>
                <a:cs typeface="Arial" panose="020B0604020202020204" pitchFamily="34" charset="0"/>
              </a:rPr>
            </a:br>
            <a:r>
              <a:rPr lang="en-US" dirty="0">
                <a:effectLst/>
                <a:latin typeface="Arial Narrow" panose="020B0606020202030204" pitchFamily="34" charset="0"/>
                <a:ea typeface="Calibri" panose="020F0502020204030204" pitchFamily="34" charset="0"/>
                <a:cs typeface="Arial" panose="020B0604020202020204" pitchFamily="34" charset="0"/>
              </a:rPr>
              <a:t>Our district’s members are </a:t>
            </a:r>
            <a:r>
              <a:rPr lang="en-US" b="1"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 percent</a:t>
            </a:r>
            <a:r>
              <a:rPr lang="en-US" b="1" dirty="0">
                <a:effectLst/>
                <a:latin typeface="Arial Narrow" panose="020B0606020202030204" pitchFamily="34" charset="0"/>
                <a:ea typeface="Calibri" panose="020F0502020204030204" pitchFamily="34" charset="0"/>
                <a:cs typeface="Arial" panose="020B0604020202020204" pitchFamily="34" charset="0"/>
              </a:rPr>
              <a:t> men </a:t>
            </a:r>
            <a:r>
              <a:rPr lang="en-US" dirty="0">
                <a:effectLst/>
                <a:latin typeface="Arial Narrow" panose="020B0606020202030204" pitchFamily="34" charset="0"/>
                <a:ea typeface="Calibri" panose="020F0502020204030204" pitchFamily="34" charset="0"/>
                <a:cs typeface="Arial" panose="020B0604020202020204" pitchFamily="34" charset="0"/>
              </a:rPr>
              <a:t>and </a:t>
            </a:r>
            <a:r>
              <a:rPr lang="en-US" b="1"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 percent</a:t>
            </a:r>
            <a:r>
              <a:rPr lang="en-US" b="1" dirty="0">
                <a:effectLst/>
                <a:latin typeface="Arial Narrow" panose="020B0606020202030204" pitchFamily="34" charset="0"/>
                <a:ea typeface="Calibri" panose="020F0502020204030204" pitchFamily="34" charset="0"/>
                <a:cs typeface="Arial" panose="020B0604020202020204" pitchFamily="34" charset="0"/>
              </a:rPr>
              <a:t> women,</a:t>
            </a:r>
            <a:r>
              <a:rPr lang="en-US" dirty="0">
                <a:effectLst/>
                <a:latin typeface="Arial Narrow" panose="020B0606020202030204" pitchFamily="34" charset="0"/>
                <a:ea typeface="Calibri" panose="020F0502020204030204" pitchFamily="34" charset="0"/>
                <a:cs typeface="Arial" panose="020B0604020202020204" pitchFamily="34" charset="0"/>
              </a:rPr>
              <a:t> and this has </a:t>
            </a:r>
            <a:r>
              <a:rPr lang="en-US" b="1" dirty="0">
                <a:effectLst/>
                <a:latin typeface="Arial Narrow" panose="020B0606020202030204" pitchFamily="34" charset="0"/>
                <a:ea typeface="Calibri" panose="020F0502020204030204" pitchFamily="34" charset="0"/>
                <a:cs typeface="Arial" panose="020B0604020202020204" pitchFamily="34" charset="0"/>
              </a:rPr>
              <a:t>[</a:t>
            </a:r>
            <a:r>
              <a:rPr lang="en-US" b="1"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risen/stayed about the same/fallen</a:t>
            </a:r>
            <a:r>
              <a:rPr lang="en-US" b="1" dirty="0">
                <a:effectLst/>
                <a:latin typeface="Arial Narrow" panose="020B0606020202030204" pitchFamily="34" charset="0"/>
                <a:ea typeface="Calibri" panose="020F0502020204030204" pitchFamily="34" charset="0"/>
                <a:cs typeface="Arial" panose="020B0604020202020204" pitchFamily="34" charset="0"/>
              </a:rPr>
              <a:t>]</a:t>
            </a:r>
            <a:r>
              <a:rPr lang="en-US" dirty="0">
                <a:effectLst/>
                <a:latin typeface="Arial Narrow" panose="020B0606020202030204" pitchFamily="34" charset="0"/>
                <a:ea typeface="Calibri" panose="020F0502020204030204" pitchFamily="34" charset="0"/>
                <a:cs typeface="Arial" panose="020B0604020202020204" pitchFamily="34" charset="0"/>
              </a:rPr>
              <a:t> over four years. </a:t>
            </a:r>
            <a:r>
              <a:rPr lang="en-US" b="1"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 percent</a:t>
            </a:r>
            <a:r>
              <a:rPr lang="en-US" b="1" dirty="0">
                <a:effectLst/>
                <a:latin typeface="Arial Narrow" panose="020B0606020202030204" pitchFamily="34" charset="0"/>
                <a:ea typeface="Calibri" panose="020F0502020204030204" pitchFamily="34" charset="0"/>
                <a:cs typeface="Arial" panose="020B0604020202020204" pitchFamily="34" charset="0"/>
              </a:rPr>
              <a:t> </a:t>
            </a:r>
            <a:r>
              <a:rPr lang="en-US" dirty="0">
                <a:effectLst/>
                <a:latin typeface="Arial Narrow" panose="020B0606020202030204" pitchFamily="34" charset="0"/>
                <a:ea typeface="Calibri" panose="020F0502020204030204" pitchFamily="34" charset="0"/>
                <a:cs typeface="Arial" panose="020B0604020202020204" pitchFamily="34" charset="0"/>
              </a:rPr>
              <a:t>of members are under the age of 40, and </a:t>
            </a:r>
            <a:r>
              <a:rPr lang="en-US" b="1" dirty="0">
                <a:effectLst/>
                <a:highlight>
                  <a:srgbClr val="FFFF00"/>
                </a:highlight>
                <a:latin typeface="Arial Narrow" panose="020B0606020202030204" pitchFamily="34" charset="0"/>
                <a:ea typeface="Calibri" panose="020F0502020204030204" pitchFamily="34" charset="0"/>
                <a:cs typeface="Arial" panose="020B0604020202020204" pitchFamily="34" charset="0"/>
              </a:rPr>
              <a:t>xx percent</a:t>
            </a:r>
            <a:r>
              <a:rPr lang="en-US" dirty="0">
                <a:effectLst/>
                <a:latin typeface="Arial Narrow" panose="020B0606020202030204" pitchFamily="34" charset="0"/>
                <a:ea typeface="Calibri" panose="020F0502020204030204" pitchFamily="34" charset="0"/>
                <a:cs typeface="Arial" panose="020B0604020202020204" pitchFamily="34" charset="0"/>
              </a:rPr>
              <a:t> have not reported their age to Rotary International</a:t>
            </a:r>
            <a:r>
              <a:rPr lang="en-US" b="1" dirty="0">
                <a:effectLst/>
                <a:latin typeface="Arial Narrow" panose="020B060602020203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0"/>
              </a:spcAft>
            </a:pP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b="1" dirty="0">
                <a:effectLst/>
                <a:latin typeface="Arial Narrow" panose="020B0606020202030204" pitchFamily="34" charset="0"/>
                <a:ea typeface="Calibri" panose="020F0502020204030204" pitchFamily="34" charset="0"/>
                <a:cs typeface="Arial" panose="020B0604020202020204" pitchFamily="34" charset="0"/>
              </a:rPr>
              <a:t>[Add your observations:]</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dirty="0">
                <a:effectLst/>
                <a:latin typeface="Arial Narrow" panose="020B0606020202030204" pitchFamily="34" charset="0"/>
                <a:ea typeface="Calibri" panose="020F0502020204030204" pitchFamily="34" charset="0"/>
                <a:cs typeface="Arial" panose="020B0604020202020204" pitchFamily="34" charset="0"/>
              </a:rPr>
              <a:t>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dirty="0">
                <a:effectLst/>
                <a:latin typeface="Arial Narrow" panose="020B0606020202030204" pitchFamily="34" charset="0"/>
                <a:ea typeface="Calibri" panose="020F0502020204030204" pitchFamily="34" charset="0"/>
                <a:cs typeface="Arial" panose="020B0604020202020204" pitchFamily="34" charset="0"/>
              </a:rPr>
              <a:t> </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3385863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We can say that Rotary’s global membership is nearly 1.4 million people of action, with nearly 1.2 million Rotarians and about 165,000 </a:t>
            </a:r>
            <a:r>
              <a:rPr lang="en-US" dirty="0" err="1">
                <a:solidFill>
                  <a:srgbClr val="000000"/>
                </a:solidFill>
                <a:effectLst/>
                <a:latin typeface="Arial Narrow" panose="020B0606020202030204" pitchFamily="34" charset="0"/>
                <a:ea typeface="Calibri" panose="020F0502020204030204" pitchFamily="34" charset="0"/>
                <a:cs typeface="Arial" panose="020B0604020202020204" pitchFamily="34" charset="0"/>
              </a:rPr>
              <a:t>Rotaractors</a:t>
            </a: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in more than 48,000 clubs making positive change worldwide. </a:t>
            </a:r>
            <a:endParaRPr lang="en-US"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en-US"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And even with Rotaract clubs now members of Rotary International, it’s important to understand and appreciate the distinct experience that Rotaract offers and the value it provides to people. </a:t>
            </a:r>
            <a:endParaRPr lang="en-US"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598888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Rotary seeks to engage </a:t>
            </a:r>
            <a:r>
              <a:rPr lang="en-US"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multiple generations </a:t>
            </a: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who share the ideals of service, leadership, diversity, integrity, and friendship, and want to make connections while creating lasting change in the world, in their communities, and in themselves. </a:t>
            </a:r>
            <a:endParaRPr lang="en-US"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en-US"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Rotaract appeals more to </a:t>
            </a:r>
            <a:r>
              <a:rPr lang="en-US"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younger adults</a:t>
            </a: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interested in</a:t>
            </a:r>
            <a:r>
              <a:rPr lang="en-US"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developing</a:t>
            </a:r>
            <a:r>
              <a:rPr lang="en-US"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their service, professional, and leadership skills through a fun and inclusive network of like-minded people of action who are closer in age.</a:t>
            </a:r>
            <a:endParaRPr lang="en-US"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a:t>
            </a:r>
            <a:endParaRPr lang="en-US"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r>
              <a:rPr lang="en-US" dirty="0" err="1">
                <a:effectLst/>
                <a:latin typeface="Arial Narrow" panose="020B0606020202030204" pitchFamily="34" charset="0"/>
                <a:ea typeface="Calibri" panose="020F0502020204030204" pitchFamily="34" charset="0"/>
                <a:cs typeface="Arial" panose="020B0604020202020204" pitchFamily="34" charset="0"/>
              </a:rPr>
              <a:t>Rotaractors</a:t>
            </a:r>
            <a:r>
              <a:rPr lang="en-US" dirty="0">
                <a:effectLst/>
                <a:latin typeface="Arial Narrow" panose="020B0606020202030204" pitchFamily="34" charset="0"/>
                <a:ea typeface="Calibri" panose="020F0502020204030204" pitchFamily="34" charset="0"/>
                <a:cs typeface="Arial" panose="020B0604020202020204" pitchFamily="34" charset="0"/>
              </a:rPr>
              <a:t> are a valued part of our organization and are our partners in service. You can appoint them to district positions, work with them on Foundation grant projects, and nominate them for awards to recognize their efforts. Let’s keep finding ways to engage </a:t>
            </a:r>
            <a:r>
              <a:rPr lang="en-US" dirty="0" err="1">
                <a:effectLst/>
                <a:latin typeface="Arial Narrow" panose="020B0606020202030204" pitchFamily="34" charset="0"/>
                <a:ea typeface="Calibri" panose="020F0502020204030204" pitchFamily="34" charset="0"/>
                <a:cs typeface="Arial" panose="020B0604020202020204" pitchFamily="34" charset="0"/>
              </a:rPr>
              <a:t>Rotaractors</a:t>
            </a:r>
            <a:r>
              <a:rPr lang="en-US" dirty="0">
                <a:effectLst/>
                <a:latin typeface="Arial Narrow" panose="020B0606020202030204" pitchFamily="34" charset="0"/>
                <a:ea typeface="Calibri" panose="020F0502020204030204" pitchFamily="34" charset="0"/>
                <a:cs typeface="Arial" panose="020B0604020202020204" pitchFamily="34" charset="0"/>
              </a:rPr>
              <a:t> in everything we do. </a:t>
            </a:r>
            <a:endParaRPr lang="en-US"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2081148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68625" y="685800"/>
            <a:ext cx="3508375" cy="1973263"/>
          </a:xfrm>
        </p:spPr>
      </p:sp>
      <p:sp>
        <p:nvSpPr>
          <p:cNvPr id="3" name="Notes Placeholder 2"/>
          <p:cNvSpPr>
            <a:spLocks noGrp="1"/>
          </p:cNvSpPr>
          <p:nvPr>
            <p:ph type="body" idx="1"/>
          </p:nvPr>
        </p:nvSpPr>
        <p:spPr>
          <a:xfrm>
            <a:off x="685800" y="2941983"/>
            <a:ext cx="5486400" cy="5406887"/>
          </a:xfrm>
        </p:spPr>
        <p:txBody>
          <a:bodyPr/>
          <a:lstStyle/>
          <a:p>
            <a:pPr marL="0" marR="0">
              <a:spcBef>
                <a:spcPts val="0"/>
              </a:spcBef>
              <a:spcAft>
                <a:spcPts val="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Let’s consider what we know about </a:t>
            </a:r>
            <a:r>
              <a:rPr lang="en-US" b="1"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why</a:t>
            </a: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 people join Rotary and Rotaract clubs.</a:t>
            </a:r>
          </a:p>
          <a:p>
            <a:pPr marL="0" marR="0">
              <a:spcBef>
                <a:spcPts val="0"/>
              </a:spcBef>
              <a:spcAft>
                <a:spcPts val="0"/>
              </a:spcAft>
            </a:pPr>
            <a:endParaRPr lang="en-US" dirty="0">
              <a:solidFill>
                <a:srgbClr val="000000"/>
              </a:solidFill>
              <a:effectLst/>
              <a:latin typeface="Arial Narrow" panose="020B0606020202030204" pitchFamily="34" charset="0"/>
              <a:ea typeface="Calibri" panose="020F0502020204030204" pitchFamily="34" charset="0"/>
              <a:cs typeface="Georgia" panose="02040502050405020303" pitchFamily="18" charset="0"/>
            </a:endParaRPr>
          </a:p>
          <a:p>
            <a:pPr marL="0" marR="0"/>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Rotarians and </a:t>
            </a:r>
            <a:r>
              <a:rPr lang="en-US" dirty="0" err="1">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Rotaractors</a:t>
            </a: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 have slightly different priorities, but generally, they’re looking for three things: Local service, connecting with others, and professional and leadership development opportunities. This makes sense because Rotary is known for service leadership based on personal connections.</a:t>
            </a:r>
          </a:p>
          <a:p>
            <a:pPr marL="0" marR="0"/>
            <a:endParaRPr lang="en-US" dirty="0">
              <a:effectLst/>
              <a:latin typeface="Arial Narrow" panose="020B0606020202030204" pitchFamily="34" charset="0"/>
              <a:ea typeface="Times New Roman" panose="02020603050405020304" pitchFamily="18" charset="0"/>
            </a:endParaRPr>
          </a:p>
          <a:p>
            <a:pPr marL="0" marR="0"/>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Rotarians cite community service as the primary reason they join and stay, followed by meaningful friendships. </a:t>
            </a:r>
            <a:r>
              <a:rPr lang="en-US" dirty="0" err="1">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Rotaractors</a:t>
            </a: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 place a higher priority on developing leadership skills. Knowing this information is important because it can help us offer people different experiences based on what they’re hoping for. </a:t>
            </a:r>
          </a:p>
          <a:p>
            <a:pPr marL="0" marR="0"/>
            <a:endParaRPr lang="en-US" dirty="0">
              <a:effectLst/>
              <a:latin typeface="Arial Narrow" panose="020B0606020202030204" pitchFamily="34" charset="0"/>
              <a:ea typeface="Times New Roman" panose="02020603050405020304" pitchFamily="18" charset="0"/>
            </a:endParaRPr>
          </a:p>
          <a:p>
            <a:pPr marL="0" marR="0"/>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For example, we can keep </a:t>
            </a:r>
            <a:r>
              <a:rPr lang="en-US" dirty="0" err="1">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Rotaractors</a:t>
            </a: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 engaged by increasing opportunities for them to build their professional skills and then use those skills to serve their communities. We can also increase opportunities for </a:t>
            </a:r>
            <a:r>
              <a:rPr lang="en-US" dirty="0" err="1">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Rotaractors</a:t>
            </a:r>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 to find mentors and mentor others.</a:t>
            </a:r>
          </a:p>
          <a:p>
            <a:pPr marL="0" marR="0"/>
            <a:endParaRPr lang="en-US" dirty="0">
              <a:effectLst/>
              <a:latin typeface="Arial Narrow" panose="020B0606020202030204" pitchFamily="34" charset="0"/>
              <a:ea typeface="Times New Roman" panose="02020603050405020304" pitchFamily="18" charset="0"/>
            </a:endParaRPr>
          </a:p>
          <a:p>
            <a:pPr marL="0" marR="0"/>
            <a:r>
              <a:rPr lang="en-US"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In a Rotary club, knowing what people value means we can make sure members have time to cultivate friendships and create a club culture that’s welcoming and inclusive.</a:t>
            </a:r>
          </a:p>
          <a:p>
            <a:pPr marL="0" marR="0"/>
            <a:endParaRPr lang="en-US" dirty="0">
              <a:effectLst/>
              <a:latin typeface="Arial Narrow" panose="020B0606020202030204" pitchFamily="34" charset="0"/>
              <a:ea typeface="Times New Roman" panose="02020603050405020304" pitchFamily="18" charset="0"/>
            </a:endParaRPr>
          </a:p>
          <a:p>
            <a:pPr marL="0" marR="0">
              <a:lnSpc>
                <a:spcPct val="107000"/>
              </a:lnSpc>
              <a:spcBef>
                <a:spcPts val="0"/>
              </a:spcBef>
              <a:spcAft>
                <a:spcPts val="600"/>
              </a:spcAft>
            </a:pPr>
            <a:r>
              <a:rPr lang="en-US"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Our research shows that almost 90% of members are satisfied with their Rotary experience. But it also shows one critical connection between member satisfaction and member retention.</a:t>
            </a:r>
            <a:endParaRPr lang="en-US"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Helvetica"/>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Helvetica"/>
              <a:sym typeface="Arial"/>
            </a:endParaRPr>
          </a:p>
        </p:txBody>
      </p:sp>
    </p:spTree>
    <p:extLst>
      <p:ext uri="{BB962C8B-B14F-4D97-AF65-F5344CB8AC3E}">
        <p14:creationId xmlns:p14="http://schemas.microsoft.com/office/powerpoint/2010/main" val="85663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11.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12.xml"/><Relationship Id="rId5" Type="http://schemas.openxmlformats.org/officeDocument/2006/relationships/image" Target="../media/image12.jp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13.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14.xml"/><Relationship Id="rId5" Type="http://schemas.openxmlformats.org/officeDocument/2006/relationships/image" Target="../media/image14.jp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15.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16.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4.xml"/><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8.xml"/><Relationship Id="rId5" Type="http://schemas.openxmlformats.org/officeDocument/2006/relationships/image" Target="../media/image7.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9.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earing matching yellow vests&#10;&#10;Description automatically generated">
            <a:extLst>
              <a:ext uri="{FF2B5EF4-FFF2-40B4-BE49-F238E27FC236}">
                <a16:creationId xmlns:a16="http://schemas.microsoft.com/office/drawing/2014/main" id="{375558BC-BE5B-9CD9-843D-CF4E51F17717}"/>
              </a:ext>
            </a:extLst>
          </p:cNvPr>
          <p:cNvPicPr>
            <a:picLocks noChangeAspect="1"/>
          </p:cNvPicPr>
          <p:nvPr/>
        </p:nvPicPr>
        <p:blipFill rotWithShape="1">
          <a:blip r:embed="rId4">
            <a:extLst>
              <a:ext uri="{28A0092B-C50C-407E-A947-70E740481C1C}">
                <a14:useLocalDpi xmlns:a14="http://schemas.microsoft.com/office/drawing/2010/main" val="0"/>
              </a:ext>
            </a:extLst>
          </a:blip>
          <a:srcRect b="19750"/>
          <a:stretch/>
        </p:blipFill>
        <p:spPr>
          <a:xfrm>
            <a:off x="-24155" y="-999034"/>
            <a:ext cx="12299282" cy="6583406"/>
          </a:xfrm>
          <a:prstGeom prst="rect">
            <a:avLst/>
          </a:prstGeom>
        </p:spPr>
      </p:pic>
      <p:sp>
        <p:nvSpPr>
          <p:cNvPr id="6" name="Slide Number Placeholder 5">
            <a:extLst>
              <a:ext uri="{FF2B5EF4-FFF2-40B4-BE49-F238E27FC236}">
                <a16:creationId xmlns:a16="http://schemas.microsoft.com/office/drawing/2014/main" id="{6BA18819-234B-4658-8E2A-344560093701}"/>
              </a:ext>
            </a:extLst>
          </p:cNvPr>
          <p:cNvSpPr>
            <a:spLocks noGrp="1"/>
          </p:cNvSpPr>
          <p:nvPr>
            <p:ph type="sldNum" sz="quarter" idx="12"/>
          </p:nvPr>
        </p:nvSpPr>
        <p:spPr/>
        <p:txBody>
          <a:bodyPr/>
          <a:lstStyle/>
          <a:p>
            <a:fld id="{97A94E25-127B-4C48-AF96-44BA7B823777}" type="slidenum">
              <a:rPr lang="en-US" smtClean="0"/>
              <a:pPr/>
              <a:t>1</a:t>
            </a:fld>
            <a:endParaRPr lang="en-US" dirty="0"/>
          </a:p>
        </p:txBody>
      </p:sp>
      <p:sp>
        <p:nvSpPr>
          <p:cNvPr id="3" name="Rectangle 2"/>
          <p:cNvSpPr/>
          <p:nvPr/>
        </p:nvSpPr>
        <p:spPr>
          <a:xfrm>
            <a:off x="-83128" y="3352800"/>
            <a:ext cx="12358255" cy="35052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5">
            <a:alphaModFix/>
          </a:blip>
          <a:stretch>
            <a:fillRect/>
          </a:stretch>
        </p:blipFill>
        <p:spPr>
          <a:xfrm>
            <a:off x="9093069" y="3873075"/>
            <a:ext cx="2454908" cy="2464650"/>
          </a:xfrm>
          <a:prstGeom prst="rect">
            <a:avLst/>
          </a:prstGeom>
          <a:effectLst>
            <a:outerShdw blurRad="342900" dist="50800" dir="5400000" algn="ctr" rotWithShape="0">
              <a:srgbClr val="000000">
                <a:alpha val="46000"/>
              </a:srgbClr>
            </a:outerShdw>
          </a:effectLst>
        </p:spPr>
      </p:pic>
      <p:sp>
        <p:nvSpPr>
          <p:cNvPr id="4" name="Rectangle 3"/>
          <p:cNvSpPr/>
          <p:nvPr/>
        </p:nvSpPr>
        <p:spPr>
          <a:xfrm>
            <a:off x="563908" y="3054044"/>
            <a:ext cx="7356765" cy="1901388"/>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31" name="Subtitle 30">
            <a:extLst>
              <a:ext uri="{FF2B5EF4-FFF2-40B4-BE49-F238E27FC236}">
                <a16:creationId xmlns:a16="http://schemas.microsoft.com/office/drawing/2014/main" id="{A14DE709-48F1-4F04-9976-F59A07019D8C}"/>
              </a:ext>
            </a:extLst>
          </p:cNvPr>
          <p:cNvSpPr>
            <a:spLocks noGrp="1"/>
          </p:cNvSpPr>
          <p:nvPr>
            <p:ph type="subTitle" idx="1"/>
          </p:nvPr>
        </p:nvSpPr>
        <p:spPr>
          <a:xfrm>
            <a:off x="584199" y="5242873"/>
            <a:ext cx="11065934" cy="1094852"/>
          </a:xfrm>
        </p:spPr>
        <p:txBody>
          <a:bodyPr>
            <a:normAutofit/>
          </a:bodyPr>
          <a:lstStyle/>
          <a:p>
            <a:r>
              <a:rPr lang="en-US" dirty="0"/>
              <a:t>As of 1 July 2023</a:t>
            </a:r>
          </a:p>
          <a:p>
            <a:r>
              <a:rPr lang="en-US" dirty="0"/>
              <a:t>ROTARY INTERNATIONAL</a:t>
            </a:r>
          </a:p>
        </p:txBody>
      </p:sp>
      <p:sp>
        <p:nvSpPr>
          <p:cNvPr id="10" name="TextBox 9"/>
          <p:cNvSpPr txBox="1"/>
          <p:nvPr/>
        </p:nvSpPr>
        <p:spPr>
          <a:xfrm>
            <a:off x="836135" y="3233408"/>
            <a:ext cx="6812309" cy="1569660"/>
          </a:xfrm>
          <a:prstGeom prst="rect">
            <a:avLst/>
          </a:prstGeom>
          <a:noFill/>
        </p:spPr>
        <p:txBody>
          <a:bodyPr wrap="square" rtlCol="0">
            <a:spAutoFit/>
          </a:bodyPr>
          <a:lstStyle/>
          <a:p>
            <a:r>
              <a:rPr lang="en-US" sz="4800" b="1" dirty="0">
                <a:solidFill>
                  <a:schemeClr val="bg1"/>
                </a:solidFill>
              </a:rPr>
              <a:t>THE STATE OF MEMBERSHIP</a:t>
            </a:r>
          </a:p>
        </p:txBody>
      </p:sp>
    </p:spTree>
    <p:custDataLst>
      <p:tags r:id="rId1"/>
    </p:custDataLst>
    <p:extLst>
      <p:ext uri="{BB962C8B-B14F-4D97-AF65-F5344CB8AC3E}">
        <p14:creationId xmlns:p14="http://schemas.microsoft.com/office/powerpoint/2010/main" val="289931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C9482C32-183A-2E00-69C1-1C4FD53F6AC0}"/>
              </a:ext>
            </a:extLst>
          </p:cNvPr>
          <p:cNvSpPr txBox="1">
            <a:spLocks/>
          </p:cNvSpPr>
          <p:nvPr/>
        </p:nvSpPr>
        <p:spPr>
          <a:xfrm>
            <a:off x="0" y="0"/>
            <a:ext cx="12192001" cy="1637275"/>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6" name="Title 5">
            <a:extLst>
              <a:ext uri="{FF2B5EF4-FFF2-40B4-BE49-F238E27FC236}">
                <a16:creationId xmlns:a16="http://schemas.microsoft.com/office/drawing/2014/main" id="{B8360270-0E30-3274-DA78-DBA0F7C0481F}"/>
              </a:ext>
            </a:extLst>
          </p:cNvPr>
          <p:cNvSpPr>
            <a:spLocks noGrp="1"/>
          </p:cNvSpPr>
          <p:nvPr>
            <p:ph type="title"/>
          </p:nvPr>
        </p:nvSpPr>
        <p:spPr/>
        <p:txBody>
          <a:bodyPr/>
          <a:lstStyle/>
          <a:p>
            <a:r>
              <a:rPr lang="en-US" dirty="0"/>
              <a:t>The club experience matters most</a:t>
            </a:r>
          </a:p>
        </p:txBody>
      </p:sp>
      <p:sp>
        <p:nvSpPr>
          <p:cNvPr id="5" name="Slide Number Placeholder 4">
            <a:extLst>
              <a:ext uri="{FF2B5EF4-FFF2-40B4-BE49-F238E27FC236}">
                <a16:creationId xmlns:a16="http://schemas.microsoft.com/office/drawing/2014/main" id="{08D9EAE0-2FC3-D5A6-9BCA-959CD8B61913}"/>
              </a:ext>
            </a:extLst>
          </p:cNvPr>
          <p:cNvSpPr>
            <a:spLocks noGrp="1"/>
          </p:cNvSpPr>
          <p:nvPr>
            <p:ph type="sldNum" sz="quarter" idx="12"/>
          </p:nvPr>
        </p:nvSpPr>
        <p:spPr/>
        <p:txBody>
          <a:bodyPr/>
          <a:lstStyle/>
          <a:p>
            <a:fld id="{97A94E25-127B-4C48-AF96-44BA7B823777}" type="slidenum">
              <a:rPr lang="en-US" smtClean="0"/>
              <a:pPr/>
              <a:t>10</a:t>
            </a:fld>
            <a:endParaRPr lang="en-US" dirty="0"/>
          </a:p>
        </p:txBody>
      </p:sp>
      <p:sp>
        <p:nvSpPr>
          <p:cNvPr id="14" name="Rectangle: Rounded Corners 13">
            <a:extLst>
              <a:ext uri="{FF2B5EF4-FFF2-40B4-BE49-F238E27FC236}">
                <a16:creationId xmlns:a16="http://schemas.microsoft.com/office/drawing/2014/main" id="{D0D3F371-F4FA-1358-70B0-6BD699D32873}"/>
              </a:ext>
            </a:extLst>
          </p:cNvPr>
          <p:cNvSpPr/>
          <p:nvPr/>
        </p:nvSpPr>
        <p:spPr>
          <a:xfrm>
            <a:off x="4685364" y="1880260"/>
            <a:ext cx="2920621" cy="2023225"/>
          </a:xfrm>
          <a:prstGeom prst="round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Members </a:t>
            </a:r>
            <a:r>
              <a:rPr lang="en-US" sz="3200" b="1" dirty="0">
                <a:latin typeface="Arial Narrow" panose="020B0606020202030204" pitchFamily="34" charset="0"/>
              </a:rPr>
              <a:t>enjoy </a:t>
            </a:r>
            <a:r>
              <a:rPr lang="en-US" sz="3200" dirty="0">
                <a:latin typeface="Arial Narrow" panose="020B0606020202030204" pitchFamily="34" charset="0"/>
              </a:rPr>
              <a:t>meetings</a:t>
            </a:r>
          </a:p>
          <a:p>
            <a:pPr algn="ctr"/>
            <a:endParaRPr lang="en-US" dirty="0"/>
          </a:p>
        </p:txBody>
      </p:sp>
      <p:sp>
        <p:nvSpPr>
          <p:cNvPr id="15" name="Rectangle: Rounded Corners 14">
            <a:extLst>
              <a:ext uri="{FF2B5EF4-FFF2-40B4-BE49-F238E27FC236}">
                <a16:creationId xmlns:a16="http://schemas.microsoft.com/office/drawing/2014/main" id="{2A07B31F-CBAB-A5A9-8E40-1C7EEA0C744B}"/>
              </a:ext>
            </a:extLst>
          </p:cNvPr>
          <p:cNvSpPr/>
          <p:nvPr/>
        </p:nvSpPr>
        <p:spPr>
          <a:xfrm>
            <a:off x="230043" y="1907848"/>
            <a:ext cx="4258279" cy="2023225"/>
          </a:xfrm>
          <a:prstGeom prst="roundRect">
            <a:avLst/>
          </a:prstGeom>
          <a:solidFill>
            <a:schemeClr val="accent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Arial Narrow" panose="020B0606020202030204" pitchFamily="34" charset="0"/>
              </a:rPr>
              <a:t>Members have </a:t>
            </a:r>
            <a:r>
              <a:rPr lang="en-US" sz="3200" b="1" dirty="0">
                <a:solidFill>
                  <a:schemeClr val="bg1"/>
                </a:solidFill>
                <a:latin typeface="Arial Narrow" panose="020B0606020202030204" pitchFamily="34" charset="0"/>
              </a:rPr>
              <a:t>confidence </a:t>
            </a:r>
            <a:r>
              <a:rPr lang="en-US" sz="3200" dirty="0">
                <a:solidFill>
                  <a:schemeClr val="bg1"/>
                </a:solidFill>
                <a:latin typeface="Arial Narrow" panose="020B0606020202030204" pitchFamily="34" charset="0"/>
              </a:rPr>
              <a:t>in club leaders and their focus</a:t>
            </a:r>
          </a:p>
          <a:p>
            <a:pPr algn="ctr"/>
            <a:endParaRPr lang="en-US" dirty="0"/>
          </a:p>
        </p:txBody>
      </p:sp>
      <p:sp>
        <p:nvSpPr>
          <p:cNvPr id="16" name="Rectangle: Rounded Corners 15">
            <a:extLst>
              <a:ext uri="{FF2B5EF4-FFF2-40B4-BE49-F238E27FC236}">
                <a16:creationId xmlns:a16="http://schemas.microsoft.com/office/drawing/2014/main" id="{7EB9F1EF-1771-117F-6534-1AE57CBA6845}"/>
              </a:ext>
            </a:extLst>
          </p:cNvPr>
          <p:cNvSpPr/>
          <p:nvPr/>
        </p:nvSpPr>
        <p:spPr>
          <a:xfrm>
            <a:off x="2165895" y="4079564"/>
            <a:ext cx="3866537" cy="2049473"/>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Members feel </a:t>
            </a:r>
            <a:r>
              <a:rPr lang="en-US" sz="3200" b="1" dirty="0">
                <a:latin typeface="Arial Narrow" panose="020B0606020202030204" pitchFamily="34" charset="0"/>
              </a:rPr>
              <a:t>comfortable</a:t>
            </a:r>
            <a:r>
              <a:rPr lang="en-US" sz="3200" dirty="0">
                <a:latin typeface="Arial Narrow" panose="020B0606020202030204" pitchFamily="34" charset="0"/>
              </a:rPr>
              <a:t> with </a:t>
            </a:r>
          </a:p>
          <a:p>
            <a:pPr algn="ctr"/>
            <a:r>
              <a:rPr lang="en-US" sz="3200" dirty="0">
                <a:latin typeface="Arial Narrow" panose="020B0606020202030204" pitchFamily="34" charset="0"/>
              </a:rPr>
              <a:t>each other</a:t>
            </a:r>
            <a:endParaRPr lang="en-US" sz="3200" b="1" dirty="0">
              <a:latin typeface="Arial Narrow" panose="020B0606020202030204" pitchFamily="34" charset="0"/>
            </a:endParaRPr>
          </a:p>
          <a:p>
            <a:pPr algn="ctr"/>
            <a:endParaRPr lang="en-US" dirty="0"/>
          </a:p>
        </p:txBody>
      </p:sp>
      <p:sp>
        <p:nvSpPr>
          <p:cNvPr id="17" name="Rectangle: Rounded Corners 16">
            <a:extLst>
              <a:ext uri="{FF2B5EF4-FFF2-40B4-BE49-F238E27FC236}">
                <a16:creationId xmlns:a16="http://schemas.microsoft.com/office/drawing/2014/main" id="{196AA0AC-721D-5DFD-CE6C-42B3A58853B3}"/>
              </a:ext>
            </a:extLst>
          </p:cNvPr>
          <p:cNvSpPr/>
          <p:nvPr/>
        </p:nvSpPr>
        <p:spPr>
          <a:xfrm>
            <a:off x="7808184" y="1946568"/>
            <a:ext cx="4198377" cy="1984505"/>
          </a:xfrm>
          <a:prstGeom prst="roundRect">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Arial Narrow" panose="020B0606020202030204" pitchFamily="34" charset="0"/>
              </a:rPr>
              <a:t>Service opportunities </a:t>
            </a:r>
            <a:r>
              <a:rPr lang="en-US" sz="3200" b="1" dirty="0">
                <a:solidFill>
                  <a:schemeClr val="bg1"/>
                </a:solidFill>
                <a:latin typeface="Arial Narrow" panose="020B0606020202030204" pitchFamily="34" charset="0"/>
              </a:rPr>
              <a:t>make a difference </a:t>
            </a:r>
          </a:p>
          <a:p>
            <a:pPr algn="ctr"/>
            <a:r>
              <a:rPr lang="en-US" sz="3200" dirty="0">
                <a:solidFill>
                  <a:schemeClr val="bg1"/>
                </a:solidFill>
                <a:latin typeface="Arial Narrow" panose="020B0606020202030204" pitchFamily="34" charset="0"/>
              </a:rPr>
              <a:t>in the world and </a:t>
            </a:r>
          </a:p>
          <a:p>
            <a:pPr algn="ctr"/>
            <a:r>
              <a:rPr lang="en-US" sz="3200" dirty="0">
                <a:solidFill>
                  <a:schemeClr val="bg1"/>
                </a:solidFill>
                <a:latin typeface="Arial Narrow" panose="020B0606020202030204" pitchFamily="34" charset="0"/>
              </a:rPr>
              <a:t>local community</a:t>
            </a:r>
            <a:endParaRPr lang="en-US" dirty="0"/>
          </a:p>
        </p:txBody>
      </p:sp>
      <p:sp>
        <p:nvSpPr>
          <p:cNvPr id="19" name="Rectangle: Rounded Corners 18">
            <a:extLst>
              <a:ext uri="{FF2B5EF4-FFF2-40B4-BE49-F238E27FC236}">
                <a16:creationId xmlns:a16="http://schemas.microsoft.com/office/drawing/2014/main" id="{F8AD7F67-5EB4-B8F6-DB72-4DB755A430B3}"/>
              </a:ext>
            </a:extLst>
          </p:cNvPr>
          <p:cNvSpPr/>
          <p:nvPr/>
        </p:nvSpPr>
        <p:spPr>
          <a:xfrm>
            <a:off x="6146030" y="4107150"/>
            <a:ext cx="4362746" cy="2049473"/>
          </a:xfrm>
          <a:prstGeom prst="roundRect">
            <a:avLst/>
          </a:prstGeom>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Arial Narrow" panose="020B0606020202030204" pitchFamily="34" charset="0"/>
              </a:rPr>
              <a:t>Members make </a:t>
            </a:r>
            <a:r>
              <a:rPr lang="en-US" sz="3200" b="1" dirty="0">
                <a:solidFill>
                  <a:schemeClr val="bg1"/>
                </a:solidFill>
                <a:latin typeface="Arial Narrow" panose="020B0606020202030204" pitchFamily="34" charset="0"/>
              </a:rPr>
              <a:t>meaningful friendships </a:t>
            </a:r>
            <a:r>
              <a:rPr lang="en-US" sz="3200" dirty="0">
                <a:solidFill>
                  <a:schemeClr val="bg1"/>
                </a:solidFill>
                <a:latin typeface="Arial Narrow" panose="020B0606020202030204" pitchFamily="34" charset="0"/>
              </a:rPr>
              <a:t>and personal connections</a:t>
            </a:r>
            <a:endParaRPr lang="en-US" dirty="0"/>
          </a:p>
        </p:txBody>
      </p:sp>
      <p:sp>
        <p:nvSpPr>
          <p:cNvPr id="20" name="Subtitle 52">
            <a:extLst>
              <a:ext uri="{FF2B5EF4-FFF2-40B4-BE49-F238E27FC236}">
                <a16:creationId xmlns:a16="http://schemas.microsoft.com/office/drawing/2014/main" id="{C0A0EE76-BE22-D5CE-CDA7-6454C7E7439F}"/>
              </a:ext>
            </a:extLst>
          </p:cNvPr>
          <p:cNvSpPr txBox="1">
            <a:spLocks/>
          </p:cNvSpPr>
          <p:nvPr/>
        </p:nvSpPr>
        <p:spPr>
          <a:xfrm>
            <a:off x="6762961" y="6224872"/>
            <a:ext cx="6381940" cy="28617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 b="1" dirty="0">
                <a:solidFill>
                  <a:srgbClr val="01B4E7"/>
                </a:solidFill>
              </a:rPr>
              <a:t>ROTARY.ORG/MEMBERSHIP</a:t>
            </a:r>
            <a:br>
              <a:rPr lang="en" sz="3200" b="1" dirty="0">
                <a:solidFill>
                  <a:srgbClr val="01B4E7"/>
                </a:solidFill>
              </a:rPr>
            </a:br>
            <a:endParaRPr lang="en" sz="3200" dirty="0">
              <a:solidFill>
                <a:srgbClr val="01B4E7"/>
              </a:solidFill>
            </a:endParaRPr>
          </a:p>
        </p:txBody>
      </p:sp>
    </p:spTree>
    <p:extLst>
      <p:ext uri="{BB962C8B-B14F-4D97-AF65-F5344CB8AC3E}">
        <p14:creationId xmlns:p14="http://schemas.microsoft.com/office/powerpoint/2010/main" val="1831000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11</a:t>
            </a:fld>
            <a:endParaRPr lang="en-US" dirty="0"/>
          </a:p>
        </p:txBody>
      </p:sp>
      <p:sp>
        <p:nvSpPr>
          <p:cNvPr id="9" name="Title 7"/>
          <p:cNvSpPr txBox="1">
            <a:spLocks/>
          </p:cNvSpPr>
          <p:nvPr/>
        </p:nvSpPr>
        <p:spPr>
          <a:xfrm>
            <a:off x="-2" y="0"/>
            <a:ext cx="8811491" cy="6858000"/>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912419" y="2198650"/>
            <a:ext cx="5452855"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dirty="0">
                <a:latin typeface="Arial Narrow" panose="020B0606020202030204" pitchFamily="34" charset="0"/>
              </a:rPr>
              <a:t>Create a club environment that adds value to your members' lives.</a:t>
            </a:r>
          </a:p>
          <a:p>
            <a:r>
              <a:rPr lang="en-US" sz="3000" dirty="0">
                <a:latin typeface="Arial Narrow" panose="020B0606020202030204" pitchFamily="34" charset="0"/>
              </a:rPr>
              <a:t>Devote time to understand their needs and how they'd like to be involved in your club. </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912419" y="5338024"/>
            <a:ext cx="6716441" cy="2861763"/>
          </a:xfrm>
        </p:spPr>
        <p:txBody>
          <a:bodyPr>
            <a:noAutofit/>
          </a:bodyPr>
          <a:lstStyle/>
          <a:p>
            <a:pPr>
              <a:lnSpc>
                <a:spcPct val="100000"/>
              </a:lnSpc>
            </a:pPr>
            <a:r>
              <a:rPr lang="en" sz="2800" b="1" dirty="0">
                <a:solidFill>
                  <a:srgbClr val="01B4E7"/>
                </a:solidFill>
              </a:rPr>
              <a:t>ROTARY.ORG/MEMBERSHIP</a:t>
            </a:r>
            <a:endParaRPr lang="en" sz="3200" dirty="0"/>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912419" y="213077"/>
            <a:ext cx="4704683" cy="1135062"/>
          </a:xfrm>
        </p:spPr>
        <p:txBody>
          <a:bodyPr/>
          <a:lstStyle/>
          <a:p>
            <a:r>
              <a:rPr lang="en-US" dirty="0"/>
              <a:t>Lead to serve</a:t>
            </a:r>
          </a:p>
        </p:txBody>
      </p:sp>
      <p:pic>
        <p:nvPicPr>
          <p:cNvPr id="2" name="Picture 1" descr="A group of people standing in a store&#10;&#10;Description automatically generated">
            <a:extLst>
              <a:ext uri="{FF2B5EF4-FFF2-40B4-BE49-F238E27FC236}">
                <a16:creationId xmlns:a16="http://schemas.microsoft.com/office/drawing/2014/main" id="{6C295849-DBFC-38EC-C86A-0DBA1C0261F3}"/>
              </a:ext>
            </a:extLst>
          </p:cNvPr>
          <p:cNvPicPr>
            <a:picLocks noChangeAspect="1"/>
          </p:cNvPicPr>
          <p:nvPr/>
        </p:nvPicPr>
        <p:blipFill rotWithShape="1">
          <a:blip r:embed="rId4">
            <a:extLst>
              <a:ext uri="{28A0092B-C50C-407E-A947-70E740481C1C}">
                <a14:useLocalDpi xmlns:a14="http://schemas.microsoft.com/office/drawing/2010/main" val="0"/>
              </a:ext>
            </a:extLst>
          </a:blip>
          <a:srcRect l="8634" r="33502"/>
          <a:stretch/>
        </p:blipFill>
        <p:spPr>
          <a:xfrm>
            <a:off x="7132513" y="-17000"/>
            <a:ext cx="5892104" cy="6914026"/>
          </a:xfrm>
          <a:prstGeom prst="rect">
            <a:avLst/>
          </a:prstGeom>
        </p:spPr>
      </p:pic>
      <p:sp>
        <p:nvSpPr>
          <p:cNvPr id="11" name="Oval 10">
            <a:extLst>
              <a:ext uri="{FF2B5EF4-FFF2-40B4-BE49-F238E27FC236}">
                <a16:creationId xmlns:a16="http://schemas.microsoft.com/office/drawing/2014/main" id="{97F6F1F6-4073-8809-6EA9-88DEF344DF8B}"/>
              </a:ext>
            </a:extLst>
          </p:cNvPr>
          <p:cNvSpPr/>
          <p:nvPr/>
        </p:nvSpPr>
        <p:spPr>
          <a:xfrm>
            <a:off x="6450530" y="94097"/>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17458F"/>
                </a:solidFill>
              </a:rPr>
              <a:t>1</a:t>
            </a:r>
          </a:p>
        </p:txBody>
      </p:sp>
    </p:spTree>
    <p:custDataLst>
      <p:tags r:id="rId1"/>
    </p:custDataLst>
    <p:extLst>
      <p:ext uri="{BB962C8B-B14F-4D97-AF65-F5344CB8AC3E}">
        <p14:creationId xmlns:p14="http://schemas.microsoft.com/office/powerpoint/2010/main" val="4804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3410621" y="-87672"/>
            <a:ext cx="9277655" cy="6945672"/>
          </a:xfrm>
          <a:prstGeom prst="rect">
            <a:avLst/>
          </a:prstGeom>
        </p:spPr>
      </p:pic>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12</a:t>
            </a:fld>
            <a:endParaRPr lang="en-US"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6364628" y="2564686"/>
            <a:ext cx="5523651"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dirty="0">
                <a:latin typeface="Arial Narrow" panose="020B0606020202030204" pitchFamily="34" charset="0"/>
              </a:rPr>
              <a:t>Now more than ever, we can connect with each other differently. </a:t>
            </a:r>
          </a:p>
          <a:p>
            <a:r>
              <a:rPr lang="en-US" sz="3000" dirty="0">
                <a:latin typeface="Arial Narrow" panose="020B0606020202030204" pitchFamily="34" charset="0"/>
              </a:rPr>
              <a:t>We can offer more opportunities for people to attend our meetings, support their communities, and grow personally and professionally. </a:t>
            </a:r>
          </a:p>
          <a:p>
            <a:pPr fontAlgn="base"/>
            <a:r>
              <a:rPr lang="en-US" sz="3000" dirty="0">
                <a:latin typeface="Arial Narrow" panose="020B0606020202030204" pitchFamily="34" charset="0"/>
              </a:rPr>
              <a:t> </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364628" y="5941549"/>
            <a:ext cx="5071636" cy="2861763"/>
          </a:xfrm>
        </p:spPr>
        <p:txBody>
          <a:bodyPr>
            <a:noAutofit/>
          </a:bodyPr>
          <a:lstStyle/>
          <a:p>
            <a:pPr>
              <a:lnSpc>
                <a:spcPct val="100000"/>
              </a:lnSpc>
            </a:pPr>
            <a:r>
              <a:rPr lang="en" sz="2800" b="1" dirty="0">
                <a:solidFill>
                  <a:srgbClr val="01B4E7"/>
                </a:solidFill>
              </a:rPr>
              <a:t>ROTARY.ORG/FLEXIBILITY</a:t>
            </a:r>
            <a:br>
              <a:rPr lang="en" sz="3200" b="1" dirty="0">
                <a:solidFill>
                  <a:srgbClr val="01B4E7"/>
                </a:solidFill>
              </a:rPr>
            </a:br>
            <a:endParaRPr lang="en" sz="3200" dirty="0">
              <a:solidFill>
                <a:srgbClr val="01B4E7"/>
              </a:solidFil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364628" y="766604"/>
            <a:ext cx="5188370" cy="1135062"/>
          </a:xfrm>
        </p:spPr>
        <p:txBody>
          <a:bodyPr/>
          <a:lstStyle/>
          <a:p>
            <a:pPr lvl="0"/>
            <a:r>
              <a:rPr lang="en-US" dirty="0"/>
              <a:t>Improve our meetings</a:t>
            </a:r>
          </a:p>
        </p:txBody>
      </p:sp>
      <p:pic>
        <p:nvPicPr>
          <p:cNvPr id="2" name="Picture 1" descr="A group of people sitting in a circle&#10;&#10;Description automatically generated">
            <a:extLst>
              <a:ext uri="{FF2B5EF4-FFF2-40B4-BE49-F238E27FC236}">
                <a16:creationId xmlns:a16="http://schemas.microsoft.com/office/drawing/2014/main" id="{62C9ED3B-B176-174E-AD35-AB80C8F72931}"/>
              </a:ext>
            </a:extLst>
          </p:cNvPr>
          <p:cNvPicPr>
            <a:picLocks noChangeAspect="1"/>
          </p:cNvPicPr>
          <p:nvPr/>
        </p:nvPicPr>
        <p:blipFill rotWithShape="1">
          <a:blip r:embed="rId5">
            <a:extLst>
              <a:ext uri="{28A0092B-C50C-407E-A947-70E740481C1C}">
                <a14:useLocalDpi xmlns:a14="http://schemas.microsoft.com/office/drawing/2010/main" val="0"/>
              </a:ext>
            </a:extLst>
          </a:blip>
          <a:srcRect l="4411" r="48250"/>
          <a:stretch/>
        </p:blipFill>
        <p:spPr>
          <a:xfrm>
            <a:off x="-11977" y="0"/>
            <a:ext cx="4869728" cy="6858000"/>
          </a:xfrm>
          <a:prstGeom prst="rect">
            <a:avLst/>
          </a:prstGeom>
        </p:spPr>
      </p:pic>
      <p:sp>
        <p:nvSpPr>
          <p:cNvPr id="10" name="Oval 9">
            <a:extLst>
              <a:ext uri="{FF2B5EF4-FFF2-40B4-BE49-F238E27FC236}">
                <a16:creationId xmlns:a16="http://schemas.microsoft.com/office/drawing/2014/main" id="{5ACB90B0-C9BD-E465-7349-18FF15DE873F}"/>
              </a:ext>
            </a:extLst>
          </p:cNvPr>
          <p:cNvSpPr/>
          <p:nvPr/>
        </p:nvSpPr>
        <p:spPr>
          <a:xfrm>
            <a:off x="4288491" y="115570"/>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58585A"/>
                </a:solidFill>
              </a:rPr>
              <a:t>2</a:t>
            </a:r>
          </a:p>
        </p:txBody>
      </p:sp>
    </p:spTree>
    <p:custDataLst>
      <p:tags r:id="rId1"/>
    </p:custDataLst>
    <p:extLst>
      <p:ext uri="{BB962C8B-B14F-4D97-AF65-F5344CB8AC3E}">
        <p14:creationId xmlns:p14="http://schemas.microsoft.com/office/powerpoint/2010/main" val="358446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13</a:t>
            </a:fld>
            <a:endParaRPr lang="en-US" dirty="0"/>
          </a:p>
        </p:txBody>
      </p:sp>
      <p:sp>
        <p:nvSpPr>
          <p:cNvPr id="9" name="Title 7"/>
          <p:cNvSpPr txBox="1">
            <a:spLocks/>
          </p:cNvSpPr>
          <p:nvPr/>
        </p:nvSpPr>
        <p:spPr>
          <a:xfrm>
            <a:off x="-2" y="0"/>
            <a:ext cx="8811491" cy="6858000"/>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827853" y="2820451"/>
            <a:ext cx="5380716"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dirty="0">
                <a:latin typeface="Arial Narrow" panose="020B0606020202030204" pitchFamily="34" charset="0"/>
              </a:rPr>
              <a:t>Start by asking yourself what is the </a:t>
            </a:r>
            <a:r>
              <a:rPr lang="en-US" sz="3000" b="1" dirty="0">
                <a:latin typeface="Arial Narrow" panose="020B0606020202030204" pitchFamily="34" charset="0"/>
              </a:rPr>
              <a:t>positive, lasting change </a:t>
            </a:r>
            <a:r>
              <a:rPr lang="en-US" sz="3000" dirty="0">
                <a:latin typeface="Arial Narrow" panose="020B0606020202030204" pitchFamily="34" charset="0"/>
              </a:rPr>
              <a:t>that will be the ultimate impact of your work.</a:t>
            </a:r>
          </a:p>
          <a:p>
            <a:r>
              <a:rPr lang="en-US" sz="3000" dirty="0">
                <a:latin typeface="Arial Narrow" panose="020B0606020202030204" pitchFamily="34" charset="0"/>
              </a:rPr>
              <a:t>Then determine what activities will lead to that result.</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827853" y="5568678"/>
            <a:ext cx="7473252" cy="2861763"/>
          </a:xfrm>
        </p:spPr>
        <p:txBody>
          <a:bodyPr>
            <a:noAutofit/>
          </a:bodyPr>
          <a:lstStyle/>
          <a:p>
            <a:pPr>
              <a:lnSpc>
                <a:spcPct val="100000"/>
              </a:lnSpc>
            </a:pPr>
            <a:r>
              <a:rPr lang="en" sz="2800" b="1" dirty="0">
                <a:solidFill>
                  <a:srgbClr val="01B4E7"/>
                </a:solidFill>
              </a:rPr>
              <a:t>ROTARY.ORG/</a:t>
            </a:r>
            <a:br>
              <a:rPr lang="en" sz="2800" b="1" dirty="0">
                <a:solidFill>
                  <a:srgbClr val="01B4E7"/>
                </a:solidFill>
              </a:rPr>
            </a:br>
            <a:r>
              <a:rPr lang="en" sz="2800" b="1" dirty="0">
                <a:solidFill>
                  <a:srgbClr val="01B4E7"/>
                </a:solidFill>
              </a:rPr>
              <a:t>PROJECTRESOURCES</a:t>
            </a:r>
            <a:br>
              <a:rPr lang="en" sz="3200" b="1" dirty="0"/>
            </a:br>
            <a:endParaRPr lang="en" sz="3200" dirty="0"/>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872923" y="1218565"/>
            <a:ext cx="4704683" cy="1135062"/>
          </a:xfrm>
        </p:spPr>
        <p:txBody>
          <a:bodyPr/>
          <a:lstStyle/>
          <a:p>
            <a:r>
              <a:rPr lang="en-US" dirty="0"/>
              <a:t>Serve in meaningful ways</a:t>
            </a:r>
          </a:p>
        </p:txBody>
      </p:sp>
      <p:pic>
        <p:nvPicPr>
          <p:cNvPr id="4" name="Picture 3" descr="A group of people standing in a room&#10;&#10;Description automatically generated with medium confidence">
            <a:extLst>
              <a:ext uri="{FF2B5EF4-FFF2-40B4-BE49-F238E27FC236}">
                <a16:creationId xmlns:a16="http://schemas.microsoft.com/office/drawing/2014/main" id="{F90EE25B-1B08-5E7F-87BE-1447669AA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6424" y="-814392"/>
            <a:ext cx="5155602" cy="7729538"/>
          </a:xfrm>
          <a:prstGeom prst="rect">
            <a:avLst/>
          </a:prstGeom>
        </p:spPr>
      </p:pic>
      <p:sp>
        <p:nvSpPr>
          <p:cNvPr id="11" name="Oval 10">
            <a:extLst>
              <a:ext uri="{FF2B5EF4-FFF2-40B4-BE49-F238E27FC236}">
                <a16:creationId xmlns:a16="http://schemas.microsoft.com/office/drawing/2014/main" id="{97F6F1F6-4073-8809-6EA9-88DEF344DF8B}"/>
              </a:ext>
            </a:extLst>
          </p:cNvPr>
          <p:cNvSpPr/>
          <p:nvPr/>
        </p:nvSpPr>
        <p:spPr>
          <a:xfrm>
            <a:off x="6450530" y="0"/>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17458F"/>
                </a:solidFill>
              </a:rPr>
              <a:t>3</a:t>
            </a:r>
          </a:p>
        </p:txBody>
      </p:sp>
    </p:spTree>
    <p:custDataLst>
      <p:tags r:id="rId1"/>
    </p:custDataLst>
    <p:extLst>
      <p:ext uri="{BB962C8B-B14F-4D97-AF65-F5344CB8AC3E}">
        <p14:creationId xmlns:p14="http://schemas.microsoft.com/office/powerpoint/2010/main" val="408346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3410621" y="-87672"/>
            <a:ext cx="9277655" cy="6945672"/>
          </a:xfrm>
          <a:prstGeom prst="rect">
            <a:avLst/>
          </a:prstGeom>
        </p:spPr>
      </p:pic>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14</a:t>
            </a:fld>
            <a:endParaRPr lang="en-US"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6338149" y="2852311"/>
            <a:ext cx="5523651"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dirty="0">
                <a:latin typeface="Arial Narrow" panose="020B0606020202030204" pitchFamily="34" charset="0"/>
              </a:rPr>
              <a:t>Our members want and expect Rotary to be a diverse, equitable, and inclusive organization. </a:t>
            </a:r>
          </a:p>
          <a:p>
            <a:r>
              <a:rPr lang="en-US" sz="3000" dirty="0">
                <a:latin typeface="Arial Narrow" panose="020B0606020202030204" pitchFamily="34" charset="0"/>
              </a:rPr>
              <a:t>Although the Rotary experience may differ from country to country, issues of diversity, equity, and inclusion are globally relevant. </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328532" y="6122026"/>
            <a:ext cx="5071636" cy="2861763"/>
          </a:xfrm>
        </p:spPr>
        <p:txBody>
          <a:bodyPr>
            <a:noAutofit/>
          </a:bodyPr>
          <a:lstStyle/>
          <a:p>
            <a:pPr>
              <a:lnSpc>
                <a:spcPct val="100000"/>
              </a:lnSpc>
            </a:pPr>
            <a:r>
              <a:rPr lang="en" sz="2800" b="1" dirty="0">
                <a:solidFill>
                  <a:srgbClr val="01B4E7"/>
                </a:solidFill>
              </a:rPr>
              <a:t>ROTARY.ORG/DEI</a:t>
            </a:r>
            <a:br>
              <a:rPr lang="en" sz="3200" b="1" dirty="0">
                <a:solidFill>
                  <a:srgbClr val="01B4E7"/>
                </a:solidFill>
              </a:rPr>
            </a:br>
            <a:endParaRPr lang="en" sz="3200" dirty="0">
              <a:solidFill>
                <a:srgbClr val="01B4E7"/>
              </a:solidFil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487853" y="1386866"/>
            <a:ext cx="5188370" cy="1135062"/>
          </a:xfrm>
        </p:spPr>
        <p:txBody>
          <a:bodyPr/>
          <a:lstStyle/>
          <a:p>
            <a:pPr lvl="0"/>
            <a:r>
              <a:rPr lang="en-US" dirty="0"/>
              <a:t>Create an inclusive club culture</a:t>
            </a:r>
          </a:p>
        </p:txBody>
      </p:sp>
      <p:pic>
        <p:nvPicPr>
          <p:cNvPr id="3" name="Picture 2" descr="A person and person posing for a picture&#10;&#10;Description automatically generated with low confidence">
            <a:extLst>
              <a:ext uri="{FF2B5EF4-FFF2-40B4-BE49-F238E27FC236}">
                <a16:creationId xmlns:a16="http://schemas.microsoft.com/office/drawing/2014/main" id="{F014D046-50DE-71D5-CE68-1BFD026180B2}"/>
              </a:ext>
            </a:extLst>
          </p:cNvPr>
          <p:cNvPicPr>
            <a:picLocks noChangeAspect="1"/>
          </p:cNvPicPr>
          <p:nvPr/>
        </p:nvPicPr>
        <p:blipFill rotWithShape="1">
          <a:blip r:embed="rId5">
            <a:extLst>
              <a:ext uri="{28A0092B-C50C-407E-A947-70E740481C1C}">
                <a14:useLocalDpi xmlns:a14="http://schemas.microsoft.com/office/drawing/2010/main" val="0"/>
              </a:ext>
            </a:extLst>
          </a:blip>
          <a:srcRect l="28438" r="21795"/>
          <a:stretch/>
        </p:blipFill>
        <p:spPr>
          <a:xfrm>
            <a:off x="-310513" y="-87672"/>
            <a:ext cx="5184898" cy="6945672"/>
          </a:xfrm>
          <a:prstGeom prst="rect">
            <a:avLst/>
          </a:prstGeom>
        </p:spPr>
      </p:pic>
      <p:sp>
        <p:nvSpPr>
          <p:cNvPr id="10" name="Oval 9">
            <a:extLst>
              <a:ext uri="{FF2B5EF4-FFF2-40B4-BE49-F238E27FC236}">
                <a16:creationId xmlns:a16="http://schemas.microsoft.com/office/drawing/2014/main" id="{5ACB90B0-C9BD-E465-7349-18FF15DE873F}"/>
              </a:ext>
            </a:extLst>
          </p:cNvPr>
          <p:cNvSpPr/>
          <p:nvPr/>
        </p:nvSpPr>
        <p:spPr>
          <a:xfrm>
            <a:off x="4288491" y="225613"/>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58585A"/>
                </a:solidFill>
              </a:rPr>
              <a:t>4</a:t>
            </a:r>
          </a:p>
        </p:txBody>
      </p:sp>
    </p:spTree>
    <p:custDataLst>
      <p:tags r:id="rId1"/>
    </p:custDataLst>
    <p:extLst>
      <p:ext uri="{BB962C8B-B14F-4D97-AF65-F5344CB8AC3E}">
        <p14:creationId xmlns:p14="http://schemas.microsoft.com/office/powerpoint/2010/main" val="91822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txBox="1">
            <a:spLocks/>
          </p:cNvSpPr>
          <p:nvPr/>
        </p:nvSpPr>
        <p:spPr>
          <a:xfrm>
            <a:off x="-2" y="0"/>
            <a:ext cx="8811491" cy="6858000"/>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pic>
        <p:nvPicPr>
          <p:cNvPr id="3" name="Picture 2" descr="A group of people posing for a picture&#10;&#10;Description automatically generated">
            <a:extLst>
              <a:ext uri="{FF2B5EF4-FFF2-40B4-BE49-F238E27FC236}">
                <a16:creationId xmlns:a16="http://schemas.microsoft.com/office/drawing/2014/main" id="{9469459A-6FDC-47C7-CD28-FCC5F434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7571" y="-99785"/>
            <a:ext cx="5146747" cy="7720121"/>
          </a:xfrm>
          <a:prstGeom prst="rect">
            <a:avLst/>
          </a:prstGeom>
        </p:spPr>
      </p:pic>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15</a:t>
            </a:fld>
            <a:endParaRPr lang="en-US"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975724" y="3023702"/>
            <a:ext cx="5783427"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dirty="0">
                <a:latin typeface="Arial Narrow" panose="020B0606020202030204" pitchFamily="34" charset="0"/>
              </a:rPr>
              <a:t>“The foundation upon which Rotary </a:t>
            </a:r>
            <a:br>
              <a:rPr lang="en-US" sz="3000" dirty="0">
                <a:latin typeface="Arial Narrow" panose="020B0606020202030204" pitchFamily="34" charset="0"/>
              </a:rPr>
            </a:br>
            <a:r>
              <a:rPr lang="en-US" sz="3000" dirty="0">
                <a:latin typeface="Arial Narrow" panose="020B0606020202030204" pitchFamily="34" charset="0"/>
              </a:rPr>
              <a:t>has been built is friendship; </a:t>
            </a:r>
          </a:p>
          <a:p>
            <a:r>
              <a:rPr lang="en-US" sz="3000" dirty="0">
                <a:latin typeface="Arial Narrow" panose="020B0606020202030204" pitchFamily="34" charset="0"/>
              </a:rPr>
              <a:t>on no less firm foundation could it </a:t>
            </a:r>
            <a:br>
              <a:rPr lang="en-US" sz="3000" dirty="0">
                <a:latin typeface="Arial Narrow" panose="020B0606020202030204" pitchFamily="34" charset="0"/>
              </a:rPr>
            </a:br>
            <a:r>
              <a:rPr lang="en-US" sz="3000" dirty="0">
                <a:latin typeface="Arial Narrow" panose="020B0606020202030204" pitchFamily="34" charset="0"/>
              </a:rPr>
              <a:t>ever have stood.”</a:t>
            </a:r>
          </a:p>
          <a:p>
            <a:r>
              <a:rPr lang="en-US" sz="3000" dirty="0">
                <a:latin typeface="Arial Narrow" panose="020B0606020202030204" pitchFamily="34" charset="0"/>
              </a:rPr>
              <a:t>- PAUL HARRIS </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975724" y="5743535"/>
            <a:ext cx="6716441" cy="2861763"/>
          </a:xfrm>
        </p:spPr>
        <p:txBody>
          <a:bodyPr>
            <a:noAutofit/>
          </a:bodyPr>
          <a:lstStyle/>
          <a:p>
            <a:pPr>
              <a:lnSpc>
                <a:spcPct val="100000"/>
              </a:lnSpc>
            </a:pPr>
            <a:r>
              <a:rPr lang="en" sz="2800" b="1" dirty="0">
                <a:solidFill>
                  <a:srgbClr val="01B4E7"/>
                </a:solidFill>
              </a:rPr>
              <a:t>ROTARY.ORG/JOIN</a:t>
            </a:r>
            <a:br>
              <a:rPr lang="en" sz="3200" b="1" dirty="0"/>
            </a:br>
            <a:endParaRPr lang="en" sz="3200" dirty="0"/>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975724" y="1370100"/>
            <a:ext cx="4880215" cy="1135062"/>
          </a:xfrm>
        </p:spPr>
        <p:txBody>
          <a:bodyPr/>
          <a:lstStyle/>
          <a:p>
            <a:r>
              <a:rPr lang="en-US" dirty="0"/>
              <a:t>Prioritize time for members to connect</a:t>
            </a:r>
          </a:p>
        </p:txBody>
      </p:sp>
      <p:sp>
        <p:nvSpPr>
          <p:cNvPr id="11" name="Oval 10">
            <a:extLst>
              <a:ext uri="{FF2B5EF4-FFF2-40B4-BE49-F238E27FC236}">
                <a16:creationId xmlns:a16="http://schemas.microsoft.com/office/drawing/2014/main" id="{97F6F1F6-4073-8809-6EA9-88DEF344DF8B}"/>
              </a:ext>
            </a:extLst>
          </p:cNvPr>
          <p:cNvSpPr/>
          <p:nvPr/>
        </p:nvSpPr>
        <p:spPr>
          <a:xfrm>
            <a:off x="6450530" y="292839"/>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17458F"/>
                </a:solidFill>
              </a:rPr>
              <a:t>5</a:t>
            </a:r>
          </a:p>
        </p:txBody>
      </p:sp>
    </p:spTree>
    <p:custDataLst>
      <p:tags r:id="rId1"/>
    </p:custDataLst>
    <p:extLst>
      <p:ext uri="{BB962C8B-B14F-4D97-AF65-F5344CB8AC3E}">
        <p14:creationId xmlns:p14="http://schemas.microsoft.com/office/powerpoint/2010/main" val="253361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next to a cart with food items&#10;&#10;Description automatically generated">
            <a:extLst>
              <a:ext uri="{FF2B5EF4-FFF2-40B4-BE49-F238E27FC236}">
                <a16:creationId xmlns:a16="http://schemas.microsoft.com/office/drawing/2014/main" id="{8D4A81D4-A02C-1FAC-F994-819E6015C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50" y="-4565757"/>
            <a:ext cx="12950283" cy="14978639"/>
          </a:xfrm>
          <a:prstGeom prst="rect">
            <a:avLst/>
          </a:prstGeom>
        </p:spPr>
      </p:pic>
      <p:sp>
        <p:nvSpPr>
          <p:cNvPr id="16" name="Rectangle 15"/>
          <p:cNvSpPr/>
          <p:nvPr/>
        </p:nvSpPr>
        <p:spPr>
          <a:xfrm>
            <a:off x="-112616" y="2934060"/>
            <a:ext cx="12304616" cy="392393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5" name="Slide Number Placeholder 4"/>
          <p:cNvSpPr>
            <a:spLocks noGrp="1"/>
          </p:cNvSpPr>
          <p:nvPr>
            <p:ph type="sldNum" sz="quarter" idx="12"/>
          </p:nvPr>
        </p:nvSpPr>
        <p:spPr/>
        <p:txBody>
          <a:bodyPr/>
          <a:lstStyle/>
          <a:p>
            <a:fld id="{97A94E25-127B-4C48-AF96-44BA7B823777}" type="slidenum">
              <a:rPr lang="en-US" smtClean="0"/>
              <a:pPr/>
              <a:t>16</a:t>
            </a:fld>
            <a:endParaRPr lang="en-US" dirty="0"/>
          </a:p>
        </p:txBody>
      </p:sp>
      <p:sp>
        <p:nvSpPr>
          <p:cNvPr id="11" name="Rectangle 10"/>
          <p:cNvSpPr/>
          <p:nvPr/>
        </p:nvSpPr>
        <p:spPr>
          <a:xfrm>
            <a:off x="761135" y="2524907"/>
            <a:ext cx="4976308" cy="834604"/>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solidFill>
                <a:srgbClr val="01B4E7"/>
              </a:solidFill>
            </a:endParaRPr>
          </a:p>
        </p:txBody>
      </p:sp>
      <p:sp>
        <p:nvSpPr>
          <p:cNvPr id="9" name="Rectangle 8"/>
          <p:cNvSpPr/>
          <p:nvPr/>
        </p:nvSpPr>
        <p:spPr>
          <a:xfrm>
            <a:off x="571282" y="2412199"/>
            <a:ext cx="4864478" cy="834603"/>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0" name="TextBox 9"/>
          <p:cNvSpPr txBox="1"/>
          <p:nvPr/>
        </p:nvSpPr>
        <p:spPr>
          <a:xfrm>
            <a:off x="933123" y="2509202"/>
            <a:ext cx="6442235" cy="646331"/>
          </a:xfrm>
          <a:prstGeom prst="rect">
            <a:avLst/>
          </a:prstGeom>
          <a:noFill/>
        </p:spPr>
        <p:txBody>
          <a:bodyPr wrap="square" rtlCol="0">
            <a:spAutoFit/>
          </a:bodyPr>
          <a:lstStyle/>
          <a:p>
            <a:r>
              <a:rPr lang="en-US" sz="3600" b="1" dirty="0">
                <a:solidFill>
                  <a:schemeClr val="bg1"/>
                </a:solidFill>
              </a:rPr>
              <a:t>TAKE ACTION</a:t>
            </a:r>
          </a:p>
        </p:txBody>
      </p:sp>
      <p:sp>
        <p:nvSpPr>
          <p:cNvPr id="20" name="Subtitle 52">
            <a:extLst>
              <a:ext uri="{FF2B5EF4-FFF2-40B4-BE49-F238E27FC236}">
                <a16:creationId xmlns:a16="http://schemas.microsoft.com/office/drawing/2014/main" id="{B358482D-91A1-4E7B-A8BC-6BCA29C29614}"/>
              </a:ext>
            </a:extLst>
          </p:cNvPr>
          <p:cNvSpPr txBox="1">
            <a:spLocks/>
          </p:cNvSpPr>
          <p:nvPr/>
        </p:nvSpPr>
        <p:spPr>
          <a:xfrm>
            <a:off x="1193372" y="3533341"/>
            <a:ext cx="9805256" cy="2905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 sz="3200" dirty="0">
                <a:solidFill>
                  <a:srgbClr val="58585A"/>
                </a:solidFill>
                <a:latin typeface="Arial Narrow" panose="020B0606020202030204" pitchFamily="34" charset="0"/>
              </a:rPr>
              <a:t>Lead to serve</a:t>
            </a:r>
          </a:p>
          <a:p>
            <a:pPr>
              <a:lnSpc>
                <a:spcPct val="100000"/>
              </a:lnSpc>
            </a:pPr>
            <a:r>
              <a:rPr lang="en" sz="3200" dirty="0">
                <a:solidFill>
                  <a:srgbClr val="58585A"/>
                </a:solidFill>
                <a:latin typeface="Arial Narrow" panose="020B0606020202030204" pitchFamily="34" charset="0"/>
              </a:rPr>
              <a:t>Improve our meetings</a:t>
            </a:r>
          </a:p>
          <a:p>
            <a:pPr>
              <a:lnSpc>
                <a:spcPct val="100000"/>
              </a:lnSpc>
            </a:pPr>
            <a:r>
              <a:rPr lang="en" sz="3200" dirty="0">
                <a:solidFill>
                  <a:srgbClr val="58585A"/>
                </a:solidFill>
                <a:latin typeface="Arial Narrow" panose="020B0606020202030204" pitchFamily="34" charset="0"/>
              </a:rPr>
              <a:t>Serve in meaningful ways</a:t>
            </a:r>
          </a:p>
          <a:p>
            <a:pPr>
              <a:lnSpc>
                <a:spcPct val="100000"/>
              </a:lnSpc>
            </a:pPr>
            <a:r>
              <a:rPr lang="en" sz="3200" dirty="0">
                <a:solidFill>
                  <a:srgbClr val="58585A"/>
                </a:solidFill>
                <a:latin typeface="Arial Narrow" panose="020B0606020202030204" pitchFamily="34" charset="0"/>
              </a:rPr>
              <a:t>Create an inclusive club culture</a:t>
            </a:r>
          </a:p>
          <a:p>
            <a:pPr>
              <a:lnSpc>
                <a:spcPct val="100000"/>
              </a:lnSpc>
            </a:pPr>
            <a:r>
              <a:rPr lang="en" sz="3200" dirty="0">
                <a:solidFill>
                  <a:srgbClr val="58585A"/>
                </a:solidFill>
                <a:latin typeface="Arial Narrow" panose="020B0606020202030204" pitchFamily="34" charset="0"/>
              </a:rPr>
              <a:t>Prioritize time for members to connect</a:t>
            </a:r>
          </a:p>
          <a:p>
            <a:pPr marL="514350" indent="-514350">
              <a:lnSpc>
                <a:spcPct val="100000"/>
              </a:lnSpc>
              <a:buFont typeface="+mj-lt"/>
              <a:buAutoNum type="arabicPeriod"/>
            </a:pPr>
            <a:endParaRPr lang="en" sz="2800" b="1" dirty="0">
              <a:solidFill>
                <a:srgbClr val="58585A"/>
              </a:solidFill>
            </a:endParaRPr>
          </a:p>
          <a:p>
            <a:pPr marL="514350" indent="-514350">
              <a:lnSpc>
                <a:spcPct val="100000"/>
              </a:lnSpc>
              <a:buFont typeface="+mj-lt"/>
              <a:buAutoNum type="arabicPeriod"/>
            </a:pPr>
            <a:endParaRPr lang="en" sz="3200" dirty="0">
              <a:solidFill>
                <a:srgbClr val="58585A"/>
              </a:solidFill>
            </a:endParaRPr>
          </a:p>
        </p:txBody>
      </p:sp>
    </p:spTree>
    <p:custDataLst>
      <p:tags r:id="rId1"/>
    </p:custDataLst>
    <p:extLst>
      <p:ext uri="{BB962C8B-B14F-4D97-AF65-F5344CB8AC3E}">
        <p14:creationId xmlns:p14="http://schemas.microsoft.com/office/powerpoint/2010/main" val="2974422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7A94E25-127B-4C48-AF96-44BA7B823777}" type="slidenum">
              <a:rPr lang="en-US" smtClean="0"/>
              <a:pPr/>
              <a:t>2</a:t>
            </a:fld>
            <a:endParaRPr lang="en-US" dirty="0"/>
          </a:p>
        </p:txBody>
      </p:sp>
      <p:sp>
        <p:nvSpPr>
          <p:cNvPr id="5" name="Text Placeholder 4"/>
          <p:cNvSpPr>
            <a:spLocks noGrp="1"/>
          </p:cNvSpPr>
          <p:nvPr>
            <p:ph type="body" sz="quarter" idx="4294967295"/>
          </p:nvPr>
        </p:nvSpPr>
        <p:spPr>
          <a:xfrm>
            <a:off x="8653883" y="4818007"/>
            <a:ext cx="3234375" cy="2973079"/>
          </a:xfrm>
        </p:spPr>
        <p:txBody>
          <a:bodyPr>
            <a:normAutofit/>
          </a:bodyPr>
          <a:lstStyle/>
          <a:p>
            <a:pPr marL="0" indent="0" algn="ctr">
              <a:buNone/>
            </a:pPr>
            <a:r>
              <a:rPr lang="en-US" sz="3600" dirty="0">
                <a:solidFill>
                  <a:srgbClr val="58585A"/>
                </a:solidFill>
                <a:latin typeface="Arial Narrow" panose="020B0606020202030204" pitchFamily="34" charset="0"/>
              </a:rPr>
              <a:t>STARTING AND NURTURING NEW CLUBS</a:t>
            </a:r>
          </a:p>
        </p:txBody>
      </p:sp>
      <p:sp>
        <p:nvSpPr>
          <p:cNvPr id="9" name="Text Placeholder 4"/>
          <p:cNvSpPr txBox="1">
            <a:spLocks/>
          </p:cNvSpPr>
          <p:nvPr/>
        </p:nvSpPr>
        <p:spPr>
          <a:xfrm>
            <a:off x="207799" y="4872595"/>
            <a:ext cx="4037166" cy="32401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rgbClr val="58585A"/>
                </a:solidFill>
                <a:latin typeface="Arial Narrow" panose="020B0606020202030204" pitchFamily="34" charset="0"/>
              </a:rPr>
              <a:t>WELCOMING NEW AND DIVERSE MEMBERS</a:t>
            </a:r>
          </a:p>
          <a:p>
            <a:pPr marL="0" indent="0">
              <a:lnSpc>
                <a:spcPct val="120000"/>
              </a:lnSpc>
              <a:buNone/>
            </a:pPr>
            <a:r>
              <a:rPr lang="en-US" sz="3000" b="1" dirty="0">
                <a:solidFill>
                  <a:srgbClr val="58585A"/>
                </a:solidFill>
              </a:rPr>
              <a:t>	</a:t>
            </a:r>
          </a:p>
        </p:txBody>
      </p:sp>
      <p:sp>
        <p:nvSpPr>
          <p:cNvPr id="10" name="Text Placeholder 4"/>
          <p:cNvSpPr txBox="1">
            <a:spLocks/>
          </p:cNvSpPr>
          <p:nvPr/>
        </p:nvSpPr>
        <p:spPr>
          <a:xfrm>
            <a:off x="4311909" y="4872595"/>
            <a:ext cx="3859106" cy="33713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rgbClr val="58585A"/>
                </a:solidFill>
                <a:latin typeface="Arial Narrow" panose="020B0606020202030204" pitchFamily="34" charset="0"/>
              </a:rPr>
              <a:t>EMBRACING A CULTURE OF CARE</a:t>
            </a:r>
          </a:p>
        </p:txBody>
      </p:sp>
      <p:sp>
        <p:nvSpPr>
          <p:cNvPr id="13" name="Title 7"/>
          <p:cNvSpPr txBox="1">
            <a:spLocks/>
          </p:cNvSpPr>
          <p:nvPr/>
        </p:nvSpPr>
        <p:spPr>
          <a:xfrm>
            <a:off x="-1" y="0"/>
            <a:ext cx="12192001" cy="1637275"/>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dirty="0"/>
          </a:p>
        </p:txBody>
      </p:sp>
      <p:sp>
        <p:nvSpPr>
          <p:cNvPr id="2" name="TextBox 1"/>
          <p:cNvSpPr txBox="1"/>
          <p:nvPr/>
        </p:nvSpPr>
        <p:spPr>
          <a:xfrm>
            <a:off x="479904" y="115570"/>
            <a:ext cx="9494275" cy="1446550"/>
          </a:xfrm>
          <a:prstGeom prst="rect">
            <a:avLst/>
          </a:prstGeom>
          <a:noFill/>
        </p:spPr>
        <p:txBody>
          <a:bodyPr wrap="square" rtlCol="0">
            <a:spAutoFit/>
          </a:bodyPr>
          <a:lstStyle/>
          <a:p>
            <a:r>
              <a:rPr lang="en-US" sz="4400" b="1" dirty="0">
                <a:solidFill>
                  <a:schemeClr val="bg1"/>
                </a:solidFill>
              </a:rPr>
              <a:t>THREE PILLARS OF SUSTAINABLE GROWTH</a:t>
            </a:r>
          </a:p>
        </p:txBody>
      </p:sp>
      <p:cxnSp>
        <p:nvCxnSpPr>
          <p:cNvPr id="4" name="Straight Connector 3"/>
          <p:cNvCxnSpPr>
            <a:cxnSpLocks/>
          </p:cNvCxnSpPr>
          <p:nvPr/>
        </p:nvCxnSpPr>
        <p:spPr>
          <a:xfrm flipH="1">
            <a:off x="4205847" y="1895000"/>
            <a:ext cx="31512" cy="4515103"/>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H="1">
            <a:off x="8272577" y="1878273"/>
            <a:ext cx="2" cy="4426274"/>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8" name="Picture 7" descr="A black background with a black square&#10;&#10;Description automatically generated">
            <a:extLst>
              <a:ext uri="{FF2B5EF4-FFF2-40B4-BE49-F238E27FC236}">
                <a16:creationId xmlns:a16="http://schemas.microsoft.com/office/drawing/2014/main" id="{06923DE3-5D53-C274-A28D-3B3616652F77}"/>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289505" y="2573525"/>
            <a:ext cx="1963133" cy="1963133"/>
          </a:xfrm>
          <a:prstGeom prst="rect">
            <a:avLst/>
          </a:prstGeom>
          <a:ln>
            <a:noFill/>
          </a:ln>
          <a:effectLst>
            <a:outerShdw blurRad="292100" dist="139700" dir="2700000" algn="tl" rotWithShape="0">
              <a:srgbClr val="333333">
                <a:alpha val="65000"/>
              </a:srgbClr>
            </a:outerShdw>
          </a:effectLst>
        </p:spPr>
      </p:pic>
      <p:pic>
        <p:nvPicPr>
          <p:cNvPr id="12" name="Picture 11" descr="A black background with a black square&#10;&#10;Description automatically generated">
            <a:extLst>
              <a:ext uri="{FF2B5EF4-FFF2-40B4-BE49-F238E27FC236}">
                <a16:creationId xmlns:a16="http://schemas.microsoft.com/office/drawing/2014/main" id="{A2BD5C55-9DAD-D623-158C-39074EC57C3D}"/>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0318" y="2164842"/>
            <a:ext cx="2371816" cy="2371816"/>
          </a:xfrm>
          <a:prstGeom prst="rect">
            <a:avLst/>
          </a:prstGeom>
          <a:ln>
            <a:noFill/>
          </a:ln>
          <a:effectLst>
            <a:outerShdw blurRad="292100" dist="139700" dir="2700000" algn="tl" rotWithShape="0">
              <a:srgbClr val="333333">
                <a:alpha val="65000"/>
              </a:srgbClr>
            </a:outerShdw>
          </a:effectLst>
        </p:spPr>
      </p:pic>
      <p:pic>
        <p:nvPicPr>
          <p:cNvPr id="17" name="Picture 16" descr="A black background with a black square&#10;&#10;Description automatically generated">
            <a:extLst>
              <a:ext uri="{FF2B5EF4-FFF2-40B4-BE49-F238E27FC236}">
                <a16:creationId xmlns:a16="http://schemas.microsoft.com/office/drawing/2014/main" id="{BF68E7DA-06F4-BFA0-CD08-7DE4F40063B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95232" y="1980035"/>
            <a:ext cx="2556623" cy="255662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715981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b="10099"/>
          <a:stretch/>
        </p:blipFill>
        <p:spPr bwMode="auto">
          <a:xfrm>
            <a:off x="-352925" y="-1531186"/>
            <a:ext cx="12544925" cy="845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52924" y="-112448"/>
            <a:ext cx="12544924" cy="7039721"/>
          </a:xfrm>
          <a:prstGeom prst="rect">
            <a:avLst/>
          </a:prstGeom>
          <a:solidFill>
            <a:srgbClr val="58585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4927614" y="1655925"/>
            <a:ext cx="2626738" cy="1041045"/>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2" name="Text Placeholder 11"/>
          <p:cNvSpPr>
            <a:spLocks noGrp="1"/>
          </p:cNvSpPr>
          <p:nvPr>
            <p:ph type="body" sz="quarter" idx="14"/>
          </p:nvPr>
        </p:nvSpPr>
        <p:spPr>
          <a:xfrm>
            <a:off x="536037" y="-112448"/>
            <a:ext cx="3675015" cy="1135062"/>
          </a:xfrm>
        </p:spPr>
        <p:txBody>
          <a:bodyPr/>
          <a:lstStyle/>
          <a:p>
            <a:r>
              <a:rPr lang="en-US" dirty="0"/>
              <a:t>ROTARY</a:t>
            </a:r>
          </a:p>
        </p:txBody>
      </p:sp>
      <p:sp>
        <p:nvSpPr>
          <p:cNvPr id="5" name="Slide Number Placeholder 4"/>
          <p:cNvSpPr>
            <a:spLocks noGrp="1"/>
          </p:cNvSpPr>
          <p:nvPr>
            <p:ph type="sldNum" sz="quarter" idx="12"/>
          </p:nvPr>
        </p:nvSpPr>
        <p:spPr/>
        <p:txBody>
          <a:bodyPr/>
          <a:lstStyle/>
          <a:p>
            <a:fld id="{97A94E25-127B-4C48-AF96-44BA7B823777}" type="slidenum">
              <a:rPr lang="en-US" smtClean="0"/>
              <a:pPr/>
              <a:t>3</a:t>
            </a:fld>
            <a:endParaRPr lang="en-US" dirty="0"/>
          </a:p>
        </p:txBody>
      </p:sp>
      <p:sp>
        <p:nvSpPr>
          <p:cNvPr id="31" name="Subtitle 9"/>
          <p:cNvSpPr txBox="1">
            <a:spLocks/>
          </p:cNvSpPr>
          <p:nvPr/>
        </p:nvSpPr>
        <p:spPr>
          <a:xfrm>
            <a:off x="2581265" y="5473185"/>
            <a:ext cx="2444160" cy="9570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0" dirty="0">
                <a:latin typeface="Arial Narrow" panose="020B0606020202030204" pitchFamily="34" charset="0"/>
              </a:rPr>
              <a:t>26%</a:t>
            </a:r>
          </a:p>
        </p:txBody>
      </p:sp>
      <p:sp>
        <p:nvSpPr>
          <p:cNvPr id="35" name="Subtitle 9"/>
          <p:cNvSpPr txBox="1">
            <a:spLocks/>
          </p:cNvSpPr>
          <p:nvPr/>
        </p:nvSpPr>
        <p:spPr>
          <a:xfrm>
            <a:off x="8112743" y="5473185"/>
            <a:ext cx="2136602" cy="6205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0" dirty="0">
                <a:latin typeface="Arial Narrow" panose="020B0606020202030204" pitchFamily="34" charset="0"/>
              </a:rPr>
              <a:t>47%</a:t>
            </a:r>
          </a:p>
        </p:txBody>
      </p:sp>
      <p:sp>
        <p:nvSpPr>
          <p:cNvPr id="36" name="Text Placeholder 11"/>
          <p:cNvSpPr txBox="1">
            <a:spLocks/>
          </p:cNvSpPr>
          <p:nvPr/>
        </p:nvSpPr>
        <p:spPr>
          <a:xfrm>
            <a:off x="7783238" y="-65350"/>
            <a:ext cx="3490351"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cap="all" baseline="0">
                <a:solidFill>
                  <a:schemeClr val="bg1"/>
                </a:solidFill>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ROTARACT</a:t>
            </a:r>
          </a:p>
        </p:txBody>
      </p:sp>
      <p:sp>
        <p:nvSpPr>
          <p:cNvPr id="44" name="TextBox 43"/>
          <p:cNvSpPr txBox="1"/>
          <p:nvPr/>
        </p:nvSpPr>
        <p:spPr>
          <a:xfrm>
            <a:off x="193741" y="6415393"/>
            <a:ext cx="1783246" cy="369332"/>
          </a:xfrm>
          <a:prstGeom prst="rect">
            <a:avLst/>
          </a:prstGeom>
          <a:noFill/>
        </p:spPr>
        <p:txBody>
          <a:bodyPr wrap="square" rtlCol="0">
            <a:spAutoFit/>
          </a:bodyPr>
          <a:lstStyle/>
          <a:p>
            <a:r>
              <a:rPr lang="en-US" dirty="0">
                <a:solidFill>
                  <a:schemeClr val="bg1"/>
                </a:solidFill>
              </a:rPr>
              <a:t>1 July 2023</a:t>
            </a:r>
          </a:p>
        </p:txBody>
      </p:sp>
      <p:sp>
        <p:nvSpPr>
          <p:cNvPr id="32" name="Rectangle 31"/>
          <p:cNvSpPr/>
          <p:nvPr/>
        </p:nvSpPr>
        <p:spPr>
          <a:xfrm>
            <a:off x="4803544" y="1542699"/>
            <a:ext cx="2635119" cy="101919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solidFill>
                <a:srgbClr val="01B4E7"/>
              </a:solidFill>
            </a:endParaRPr>
          </a:p>
        </p:txBody>
      </p:sp>
      <p:sp>
        <p:nvSpPr>
          <p:cNvPr id="38" name="TextBox 37"/>
          <p:cNvSpPr txBox="1"/>
          <p:nvPr/>
        </p:nvSpPr>
        <p:spPr>
          <a:xfrm>
            <a:off x="4875233" y="1718505"/>
            <a:ext cx="2508624" cy="584775"/>
          </a:xfrm>
          <a:prstGeom prst="rect">
            <a:avLst/>
          </a:prstGeom>
          <a:noFill/>
        </p:spPr>
        <p:txBody>
          <a:bodyPr wrap="square" rtlCol="0">
            <a:spAutoFit/>
          </a:bodyPr>
          <a:lstStyle/>
          <a:p>
            <a:pPr algn="ctr"/>
            <a:r>
              <a:rPr lang="en-US" sz="3200" b="1" dirty="0">
                <a:solidFill>
                  <a:schemeClr val="bg1"/>
                </a:solidFill>
              </a:rPr>
              <a:t>MEMBERS</a:t>
            </a:r>
          </a:p>
        </p:txBody>
      </p:sp>
      <p:sp>
        <p:nvSpPr>
          <p:cNvPr id="22" name="Subtitle 9"/>
          <p:cNvSpPr txBox="1">
            <a:spLocks/>
          </p:cNvSpPr>
          <p:nvPr/>
        </p:nvSpPr>
        <p:spPr>
          <a:xfrm>
            <a:off x="757158" y="3441594"/>
            <a:ext cx="5708518" cy="8454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0" dirty="0">
                <a:latin typeface="Arial Narrow" panose="020B0606020202030204" pitchFamily="34" charset="0"/>
              </a:rPr>
              <a:t>36,860</a:t>
            </a:r>
            <a:br>
              <a:rPr lang="en-US" sz="4000" dirty="0">
                <a:latin typeface="Arial Narrow" panose="020B0606020202030204" pitchFamily="34" charset="0"/>
              </a:rPr>
            </a:br>
            <a:r>
              <a:rPr lang="en-US" sz="2800" b="1" dirty="0">
                <a:latin typeface="Arial Narrow" panose="020B0606020202030204" pitchFamily="34" charset="0"/>
              </a:rPr>
              <a:t>+11</a:t>
            </a:r>
            <a:r>
              <a:rPr lang="en-US" sz="2800" dirty="0">
                <a:latin typeface="Arial Narrow" panose="020B0606020202030204" pitchFamily="34" charset="0"/>
              </a:rPr>
              <a:t> since 1 July 2022</a:t>
            </a:r>
            <a:r>
              <a:rPr lang="en-US" sz="4000" dirty="0"/>
              <a:t>	</a:t>
            </a:r>
          </a:p>
        </p:txBody>
      </p:sp>
      <p:sp>
        <p:nvSpPr>
          <p:cNvPr id="24" name="Subtitle 9"/>
          <p:cNvSpPr txBox="1">
            <a:spLocks/>
          </p:cNvSpPr>
          <p:nvPr/>
        </p:nvSpPr>
        <p:spPr>
          <a:xfrm>
            <a:off x="7957802" y="1380558"/>
            <a:ext cx="4793721" cy="20802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0" dirty="0">
                <a:latin typeface="Arial Narrow" panose="020B0606020202030204" pitchFamily="34" charset="0"/>
              </a:rPr>
              <a:t>164,416 </a:t>
            </a:r>
          </a:p>
          <a:p>
            <a:r>
              <a:rPr lang="en-US" sz="2800" b="1" dirty="0">
                <a:latin typeface="Arial Narrow" panose="020B0606020202030204" pitchFamily="34" charset="0"/>
              </a:rPr>
              <a:t>-</a:t>
            </a:r>
            <a:r>
              <a:rPr lang="en-US" sz="2000" b="1" dirty="0">
                <a:latin typeface="Arial Narrow" panose="020B0606020202030204" pitchFamily="34" charset="0"/>
              </a:rPr>
              <a:t> </a:t>
            </a:r>
            <a:r>
              <a:rPr lang="en-US" sz="2800" b="1" dirty="0">
                <a:latin typeface="Arial Narrow" panose="020B0606020202030204" pitchFamily="34" charset="0"/>
              </a:rPr>
              <a:t>43,545 </a:t>
            </a:r>
            <a:r>
              <a:rPr lang="en-US" sz="2800" dirty="0">
                <a:latin typeface="Arial Narrow" panose="020B0606020202030204" pitchFamily="34" charset="0"/>
              </a:rPr>
              <a:t>since 1 July 2022</a:t>
            </a:r>
          </a:p>
        </p:txBody>
      </p:sp>
      <p:sp>
        <p:nvSpPr>
          <p:cNvPr id="33" name="Rectangle 32"/>
          <p:cNvSpPr/>
          <p:nvPr/>
        </p:nvSpPr>
        <p:spPr>
          <a:xfrm>
            <a:off x="4913906" y="3548985"/>
            <a:ext cx="2626738" cy="1041045"/>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25" name="Subtitle 9"/>
          <p:cNvSpPr txBox="1">
            <a:spLocks/>
          </p:cNvSpPr>
          <p:nvPr/>
        </p:nvSpPr>
        <p:spPr>
          <a:xfrm>
            <a:off x="8030593" y="3441594"/>
            <a:ext cx="4757274" cy="27925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dirty="0"/>
              <a:t>11,191</a:t>
            </a:r>
          </a:p>
          <a:p>
            <a:r>
              <a:rPr lang="en-US" sz="2800" b="1" dirty="0">
                <a:latin typeface="Arial Narrow" panose="020B0606020202030204" pitchFamily="34" charset="0"/>
              </a:rPr>
              <a:t>-179 </a:t>
            </a:r>
            <a:r>
              <a:rPr lang="en-US" sz="2800" dirty="0">
                <a:latin typeface="Arial Narrow" panose="020B0606020202030204" pitchFamily="34" charset="0"/>
              </a:rPr>
              <a:t>since 1 July 2022</a:t>
            </a:r>
            <a:r>
              <a:rPr lang="en-US" dirty="0"/>
              <a:t>	</a:t>
            </a:r>
          </a:p>
        </p:txBody>
      </p:sp>
      <p:sp>
        <p:nvSpPr>
          <p:cNvPr id="26" name="Subtitle 9"/>
          <p:cNvSpPr txBox="1">
            <a:spLocks/>
          </p:cNvSpPr>
          <p:nvPr/>
        </p:nvSpPr>
        <p:spPr>
          <a:xfrm>
            <a:off x="757157" y="1380558"/>
            <a:ext cx="5708517" cy="17107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0" dirty="0">
                <a:latin typeface="Arial Narrow" panose="020B0606020202030204" pitchFamily="34" charset="0"/>
              </a:rPr>
              <a:t>1,153,717</a:t>
            </a:r>
          </a:p>
          <a:p>
            <a:r>
              <a:rPr lang="en-US" sz="2800" b="1" dirty="0">
                <a:latin typeface="Arial Narrow" panose="020B0606020202030204" pitchFamily="34" charset="0"/>
              </a:rPr>
              <a:t>- 12,614 </a:t>
            </a:r>
            <a:r>
              <a:rPr lang="en-US" sz="2800" dirty="0">
                <a:latin typeface="Arial Narrow" panose="020B0606020202030204" pitchFamily="34" charset="0"/>
              </a:rPr>
              <a:t>since 1 July 2022	</a:t>
            </a:r>
          </a:p>
        </p:txBody>
      </p:sp>
      <p:sp>
        <p:nvSpPr>
          <p:cNvPr id="39" name="Rectangle 38"/>
          <p:cNvSpPr/>
          <p:nvPr/>
        </p:nvSpPr>
        <p:spPr>
          <a:xfrm>
            <a:off x="4801316" y="3446150"/>
            <a:ext cx="2635120" cy="101919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6000" dirty="0"/>
          </a:p>
        </p:txBody>
      </p:sp>
      <p:sp>
        <p:nvSpPr>
          <p:cNvPr id="15" name="Subtitle 9"/>
          <p:cNvSpPr>
            <a:spLocks noGrp="1"/>
          </p:cNvSpPr>
          <p:nvPr>
            <p:ph type="subTitle" idx="1"/>
          </p:nvPr>
        </p:nvSpPr>
        <p:spPr>
          <a:xfrm>
            <a:off x="5025483" y="3722710"/>
            <a:ext cx="2167710" cy="845468"/>
          </a:xfrm>
        </p:spPr>
        <p:txBody>
          <a:bodyPr>
            <a:normAutofit/>
          </a:bodyPr>
          <a:lstStyle/>
          <a:p>
            <a:pPr marL="0" indent="0" algn="ctr">
              <a:buNone/>
            </a:pPr>
            <a:r>
              <a:rPr lang="en-US" sz="3200" b="1" dirty="0">
                <a:latin typeface="+mj-lt"/>
              </a:rPr>
              <a:t>CLUBS</a:t>
            </a:r>
          </a:p>
        </p:txBody>
      </p:sp>
      <p:sp>
        <p:nvSpPr>
          <p:cNvPr id="48" name="Rectangle 47"/>
          <p:cNvSpPr/>
          <p:nvPr/>
        </p:nvSpPr>
        <p:spPr>
          <a:xfrm>
            <a:off x="4958771" y="5328718"/>
            <a:ext cx="2626738" cy="1041045"/>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27" name="Rectangle 26"/>
          <p:cNvSpPr/>
          <p:nvPr/>
        </p:nvSpPr>
        <p:spPr>
          <a:xfrm>
            <a:off x="4836924" y="5204132"/>
            <a:ext cx="2635119" cy="101919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8" name="Subtitle 9"/>
          <p:cNvSpPr txBox="1">
            <a:spLocks/>
          </p:cNvSpPr>
          <p:nvPr/>
        </p:nvSpPr>
        <p:spPr>
          <a:xfrm>
            <a:off x="5174951" y="5499756"/>
            <a:ext cx="2018242" cy="8454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3200" b="1" dirty="0"/>
              <a:t>WOMEN</a:t>
            </a:r>
          </a:p>
        </p:txBody>
      </p:sp>
    </p:spTree>
    <p:custDataLst>
      <p:tags r:id="rId1"/>
    </p:custDataLst>
    <p:extLst>
      <p:ext uri="{BB962C8B-B14F-4D97-AF65-F5344CB8AC3E}">
        <p14:creationId xmlns:p14="http://schemas.microsoft.com/office/powerpoint/2010/main" val="1386941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b="10099"/>
          <a:stretch/>
        </p:blipFill>
        <p:spPr bwMode="auto">
          <a:xfrm>
            <a:off x="-352925" y="-1531186"/>
            <a:ext cx="12544925" cy="845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52924" y="-852616"/>
            <a:ext cx="12697324" cy="7779889"/>
          </a:xfrm>
          <a:prstGeom prst="rect">
            <a:avLst/>
          </a:prstGeom>
          <a:solidFill>
            <a:srgbClr val="58585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5"/>
          </p:nvPr>
        </p:nvSpPr>
        <p:spPr/>
        <p:txBody>
          <a:bodyPr/>
          <a:lstStyle/>
          <a:p>
            <a:fld id="{97A94E25-127B-4C48-AF96-44BA7B823777}" type="slidenum">
              <a:rPr lang="en-US" smtClean="0"/>
              <a:pPr/>
              <a:t>4</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483454795"/>
              </p:ext>
            </p:extLst>
          </p:nvPr>
        </p:nvGraphicFramePr>
        <p:xfrm>
          <a:off x="118533" y="229261"/>
          <a:ext cx="11531599" cy="6397648"/>
        </p:xfrm>
        <a:graphic>
          <a:graphicData uri="http://schemas.openxmlformats.org/drawingml/2006/table">
            <a:tbl>
              <a:tblPr firstRow="1" bandRow="1">
                <a:tableStyleId>{2D5ABB26-0587-4C30-8999-92F81FD0307C}</a:tableStyleId>
              </a:tblPr>
              <a:tblGrid>
                <a:gridCol w="6059243">
                  <a:extLst>
                    <a:ext uri="{9D8B030D-6E8A-4147-A177-3AD203B41FA5}">
                      <a16:colId xmlns:a16="http://schemas.microsoft.com/office/drawing/2014/main" val="185545318"/>
                    </a:ext>
                  </a:extLst>
                </a:gridCol>
                <a:gridCol w="3368079">
                  <a:extLst>
                    <a:ext uri="{9D8B030D-6E8A-4147-A177-3AD203B41FA5}">
                      <a16:colId xmlns:a16="http://schemas.microsoft.com/office/drawing/2014/main" val="1617194356"/>
                    </a:ext>
                  </a:extLst>
                </a:gridCol>
                <a:gridCol w="2104277">
                  <a:extLst>
                    <a:ext uri="{9D8B030D-6E8A-4147-A177-3AD203B41FA5}">
                      <a16:colId xmlns:a16="http://schemas.microsoft.com/office/drawing/2014/main" val="3121518186"/>
                    </a:ext>
                  </a:extLst>
                </a:gridCol>
              </a:tblGrid>
              <a:tr h="1052062">
                <a:tc>
                  <a:txBody>
                    <a:bodyPr/>
                    <a:lstStyle/>
                    <a:p>
                      <a:r>
                        <a:rPr lang="en-US" sz="2800" b="1" dirty="0">
                          <a:solidFill>
                            <a:srgbClr val="17458F"/>
                          </a:solidFill>
                          <a:latin typeface="Arial Narrow" panose="020B0606020202030204" pitchFamily="34" charset="0"/>
                        </a:rPr>
                        <a:t>REGION</a:t>
                      </a:r>
                    </a:p>
                  </a:txBody>
                  <a:tcPr anchor="b"/>
                </a:tc>
                <a:tc>
                  <a:txBody>
                    <a:bodyPr/>
                    <a:lstStyle/>
                    <a:p>
                      <a:pPr algn="ctr"/>
                      <a:r>
                        <a:rPr lang="en-US" sz="2800" b="1" dirty="0">
                          <a:solidFill>
                            <a:srgbClr val="17458F"/>
                          </a:solidFill>
                          <a:latin typeface="Arial Narrow" panose="020B0606020202030204" pitchFamily="34" charset="0"/>
                        </a:rPr>
                        <a:t>PORTION</a:t>
                      </a:r>
                      <a:r>
                        <a:rPr lang="en-US" sz="2800" b="1" baseline="0" dirty="0">
                          <a:solidFill>
                            <a:srgbClr val="17458F"/>
                          </a:solidFill>
                          <a:latin typeface="Arial Narrow" panose="020B0606020202030204" pitchFamily="34" charset="0"/>
                        </a:rPr>
                        <a:t> OF ROTARY CLUB MEMBERS</a:t>
                      </a:r>
                      <a:endParaRPr lang="en-US" sz="2800" b="1" dirty="0">
                        <a:solidFill>
                          <a:srgbClr val="17458F"/>
                        </a:solidFill>
                        <a:latin typeface="Arial Narrow" panose="020B0606020202030204" pitchFamily="34" charset="0"/>
                      </a:endParaRPr>
                    </a:p>
                  </a:txBody>
                  <a:tcPr/>
                </a:tc>
                <a:tc>
                  <a:txBody>
                    <a:bodyPr/>
                    <a:lstStyle/>
                    <a:p>
                      <a:pPr algn="ctr"/>
                      <a:r>
                        <a:rPr lang="en-US" sz="2800" b="1" dirty="0">
                          <a:solidFill>
                            <a:srgbClr val="17458F"/>
                          </a:solidFill>
                          <a:latin typeface="Arial Narrow" panose="020B0606020202030204" pitchFamily="34" charset="0"/>
                        </a:rPr>
                        <a:t>CHANGE</a:t>
                      </a:r>
                      <a:r>
                        <a:rPr lang="en-US" sz="2800" b="1" baseline="0" dirty="0">
                          <a:solidFill>
                            <a:srgbClr val="17458F"/>
                          </a:solidFill>
                          <a:latin typeface="Arial Narrow" panose="020B0606020202030204" pitchFamily="34" charset="0"/>
                        </a:rPr>
                        <a:t> </a:t>
                      </a:r>
                      <a:br>
                        <a:rPr lang="en-US" sz="2800" b="1" baseline="0" dirty="0">
                          <a:solidFill>
                            <a:srgbClr val="17458F"/>
                          </a:solidFill>
                          <a:latin typeface="Arial Narrow" panose="020B0606020202030204" pitchFamily="34" charset="0"/>
                        </a:rPr>
                      </a:br>
                      <a:r>
                        <a:rPr lang="en-US" sz="2800" b="1" dirty="0">
                          <a:solidFill>
                            <a:srgbClr val="17458F"/>
                          </a:solidFill>
                          <a:latin typeface="Arial Narrow" panose="020B0606020202030204" pitchFamily="34" charset="0"/>
                        </a:rPr>
                        <a:t>SINCE 2014</a:t>
                      </a:r>
                    </a:p>
                  </a:txBody>
                  <a:tcPr anchor="b"/>
                </a:tc>
                <a:extLst>
                  <a:ext uri="{0D108BD9-81ED-4DB2-BD59-A6C34878D82A}">
                    <a16:rowId xmlns:a16="http://schemas.microsoft.com/office/drawing/2014/main" val="2770055656"/>
                  </a:ext>
                </a:extLst>
              </a:tr>
              <a:tr h="742497">
                <a:tc>
                  <a:txBody>
                    <a:bodyPr/>
                    <a:lstStyle/>
                    <a:p>
                      <a:r>
                        <a:rPr lang="en-US" sz="3200" dirty="0">
                          <a:solidFill>
                            <a:schemeClr val="bg1"/>
                          </a:solidFill>
                          <a:latin typeface="Arial Narrow" panose="020B0606020202030204" pitchFamily="34" charset="0"/>
                        </a:rPr>
                        <a:t>Asia</a:t>
                      </a:r>
                    </a:p>
                  </a:txBody>
                  <a:tcPr anchor="ctr"/>
                </a:tc>
                <a:tc>
                  <a:txBody>
                    <a:bodyPr/>
                    <a:lstStyle/>
                    <a:p>
                      <a:pPr algn="ctr"/>
                      <a:r>
                        <a:rPr lang="en-US" sz="3200" dirty="0">
                          <a:solidFill>
                            <a:schemeClr val="bg1"/>
                          </a:solidFill>
                          <a:latin typeface="Arial Narrow" panose="020B0606020202030204" pitchFamily="34" charset="0"/>
                        </a:rPr>
                        <a:t>36%</a:t>
                      </a:r>
                    </a:p>
                  </a:txBody>
                  <a:tcPr anchor="ctr"/>
                </a:tc>
                <a:tc>
                  <a:txBody>
                    <a:bodyPr/>
                    <a:lstStyle/>
                    <a:p>
                      <a:pPr algn="ctr"/>
                      <a:r>
                        <a:rPr lang="en-US" sz="3200" dirty="0">
                          <a:solidFill>
                            <a:schemeClr val="bg1"/>
                          </a:solidFill>
                          <a:latin typeface="Arial Narrow" panose="020B0606020202030204" pitchFamily="34" charset="0"/>
                        </a:rPr>
                        <a:t>+26%</a:t>
                      </a:r>
                    </a:p>
                  </a:txBody>
                  <a:tcPr anchor="ctr"/>
                </a:tc>
                <a:extLst>
                  <a:ext uri="{0D108BD9-81ED-4DB2-BD59-A6C34878D82A}">
                    <a16:rowId xmlns:a16="http://schemas.microsoft.com/office/drawing/2014/main" val="2527390881"/>
                  </a:ext>
                </a:extLst>
              </a:tr>
              <a:tr h="773658">
                <a:tc>
                  <a:txBody>
                    <a:bodyPr/>
                    <a:lstStyle/>
                    <a:p>
                      <a:r>
                        <a:rPr lang="en-US" sz="3200" dirty="0">
                          <a:solidFill>
                            <a:schemeClr val="bg1"/>
                          </a:solidFill>
                          <a:latin typeface="Arial Narrow" panose="020B0606020202030204" pitchFamily="34" charset="0"/>
                        </a:rPr>
                        <a:t>U.S., Canada,</a:t>
                      </a:r>
                      <a:r>
                        <a:rPr lang="en-US" sz="3200" baseline="0" dirty="0">
                          <a:solidFill>
                            <a:schemeClr val="bg1"/>
                          </a:solidFill>
                          <a:latin typeface="Arial Narrow" panose="020B0606020202030204" pitchFamily="34" charset="0"/>
                        </a:rPr>
                        <a:t> and the Caribbean</a:t>
                      </a:r>
                      <a:endParaRPr lang="en-US" sz="3200" dirty="0">
                        <a:solidFill>
                          <a:schemeClr val="bg1"/>
                        </a:solidFill>
                        <a:latin typeface="Arial Narrow" panose="020B0606020202030204" pitchFamily="34" charset="0"/>
                      </a:endParaRPr>
                    </a:p>
                  </a:txBody>
                  <a:tcPr anchor="ctr"/>
                </a:tc>
                <a:tc>
                  <a:txBody>
                    <a:bodyPr/>
                    <a:lstStyle/>
                    <a:p>
                      <a:pPr algn="ctr"/>
                      <a:r>
                        <a:rPr lang="en-US" sz="3200" dirty="0">
                          <a:solidFill>
                            <a:schemeClr val="bg1"/>
                          </a:solidFill>
                          <a:latin typeface="Arial Narrow" panose="020B0606020202030204" pitchFamily="34" charset="0"/>
                        </a:rPr>
                        <a:t>26%</a:t>
                      </a:r>
                    </a:p>
                  </a:txBody>
                  <a:tcPr anchor="ctr"/>
                </a:tc>
                <a:tc>
                  <a:txBody>
                    <a:bodyPr/>
                    <a:lstStyle/>
                    <a:p>
                      <a:pPr algn="ctr"/>
                      <a:r>
                        <a:rPr lang="en-US" sz="3200" b="0" dirty="0">
                          <a:solidFill>
                            <a:schemeClr val="bg1"/>
                          </a:solidFill>
                          <a:latin typeface="Arial Narrow" panose="020B0606020202030204" pitchFamily="34" charset="0"/>
                        </a:rPr>
                        <a:t>−19%</a:t>
                      </a:r>
                    </a:p>
                  </a:txBody>
                  <a:tcPr anchor="ctr"/>
                </a:tc>
                <a:extLst>
                  <a:ext uri="{0D108BD9-81ED-4DB2-BD59-A6C34878D82A}">
                    <a16:rowId xmlns:a16="http://schemas.microsoft.com/office/drawing/2014/main" val="123016065"/>
                  </a:ext>
                </a:extLst>
              </a:tr>
              <a:tr h="904733">
                <a:tc>
                  <a:txBody>
                    <a:bodyPr/>
                    <a:lstStyle/>
                    <a:p>
                      <a:r>
                        <a:rPr lang="en-US" sz="3200" dirty="0">
                          <a:solidFill>
                            <a:schemeClr val="bg1"/>
                          </a:solidFill>
                          <a:latin typeface="Arial Narrow" panose="020B0606020202030204" pitchFamily="34" charset="0"/>
                        </a:rPr>
                        <a:t>Europe, Africa,</a:t>
                      </a:r>
                      <a:r>
                        <a:rPr lang="en-US" sz="3200" baseline="0" dirty="0">
                          <a:solidFill>
                            <a:schemeClr val="bg1"/>
                          </a:solidFill>
                          <a:latin typeface="Arial Narrow" panose="020B0606020202030204" pitchFamily="34" charset="0"/>
                        </a:rPr>
                        <a:t> and the Middle East</a:t>
                      </a:r>
                      <a:endParaRPr lang="en-US" sz="3200" dirty="0">
                        <a:solidFill>
                          <a:schemeClr val="bg1"/>
                        </a:solidFill>
                        <a:latin typeface="Arial Narrow" panose="020B0606020202030204" pitchFamily="34" charset="0"/>
                      </a:endParaRPr>
                    </a:p>
                  </a:txBody>
                  <a:tcPr anchor="ctr"/>
                </a:tc>
                <a:tc>
                  <a:txBody>
                    <a:bodyPr/>
                    <a:lstStyle/>
                    <a:p>
                      <a:pPr algn="ctr"/>
                      <a:r>
                        <a:rPr lang="en-US" sz="3200" dirty="0">
                          <a:solidFill>
                            <a:schemeClr val="bg1"/>
                          </a:solidFill>
                          <a:latin typeface="Arial Narrow" panose="020B0606020202030204" pitchFamily="34" charset="0"/>
                        </a:rPr>
                        <a:t>25%</a:t>
                      </a:r>
                    </a:p>
                  </a:txBody>
                  <a:tcPr anchor="ctr"/>
                </a:tc>
                <a:tc>
                  <a:txBody>
                    <a:bodyPr/>
                    <a:lstStyle/>
                    <a:p>
                      <a:pPr algn="ctr"/>
                      <a:r>
                        <a:rPr lang="en-US" sz="3200" dirty="0">
                          <a:solidFill>
                            <a:schemeClr val="bg1"/>
                          </a:solidFill>
                          <a:latin typeface="Arial Narrow" panose="020B0606020202030204" pitchFamily="34" charset="0"/>
                        </a:rPr>
                        <a:t>−3%</a:t>
                      </a:r>
                    </a:p>
                  </a:txBody>
                  <a:tcPr anchor="ctr"/>
                </a:tc>
                <a:extLst>
                  <a:ext uri="{0D108BD9-81ED-4DB2-BD59-A6C34878D82A}">
                    <a16:rowId xmlns:a16="http://schemas.microsoft.com/office/drawing/2014/main" val="3566085634"/>
                  </a:ext>
                </a:extLst>
              </a:tr>
              <a:tr h="729395">
                <a:tc>
                  <a:txBody>
                    <a:bodyPr/>
                    <a:lstStyle/>
                    <a:p>
                      <a:r>
                        <a:rPr lang="en-US" sz="3200" dirty="0">
                          <a:solidFill>
                            <a:schemeClr val="bg1"/>
                          </a:solidFill>
                          <a:latin typeface="Arial Narrow" panose="020B0606020202030204" pitchFamily="34" charset="0"/>
                        </a:rPr>
                        <a:t>Latin America</a:t>
                      </a:r>
                    </a:p>
                  </a:txBody>
                  <a:tcPr anchor="ctr"/>
                </a:tc>
                <a:tc>
                  <a:txBody>
                    <a:bodyPr/>
                    <a:lstStyle/>
                    <a:p>
                      <a:pPr algn="ctr"/>
                      <a:r>
                        <a:rPr lang="en-US" sz="3200" dirty="0">
                          <a:solidFill>
                            <a:schemeClr val="bg1"/>
                          </a:solidFill>
                          <a:latin typeface="Arial Narrow" panose="020B0606020202030204" pitchFamily="34" charset="0"/>
                        </a:rPr>
                        <a:t>8%</a:t>
                      </a:r>
                    </a:p>
                  </a:txBody>
                  <a:tcPr anchor="ctr"/>
                </a:tc>
                <a:tc>
                  <a:txBody>
                    <a:bodyPr/>
                    <a:lstStyle/>
                    <a:p>
                      <a:pPr algn="ctr"/>
                      <a:r>
                        <a:rPr lang="en-US" sz="3200" dirty="0">
                          <a:solidFill>
                            <a:schemeClr val="bg1"/>
                          </a:solidFill>
                          <a:latin typeface="Arial Narrow" panose="020B0606020202030204" pitchFamily="34" charset="0"/>
                        </a:rPr>
                        <a:t>−14%</a:t>
                      </a:r>
                    </a:p>
                  </a:txBody>
                  <a:tcPr anchor="ctr"/>
                </a:tc>
                <a:extLst>
                  <a:ext uri="{0D108BD9-81ED-4DB2-BD59-A6C34878D82A}">
                    <a16:rowId xmlns:a16="http://schemas.microsoft.com/office/drawing/2014/main" val="934034532"/>
                  </a:ext>
                </a:extLst>
              </a:tr>
              <a:tr h="804347">
                <a:tc>
                  <a:txBody>
                    <a:bodyPr/>
                    <a:lstStyle/>
                    <a:p>
                      <a:r>
                        <a:rPr lang="en-US" sz="3200" dirty="0">
                          <a:solidFill>
                            <a:schemeClr val="bg1"/>
                          </a:solidFill>
                          <a:latin typeface="Arial Narrow" panose="020B0606020202030204" pitchFamily="34" charset="0"/>
                        </a:rPr>
                        <a:t>Great Britain</a:t>
                      </a:r>
                      <a:r>
                        <a:rPr lang="en-US" sz="3200" baseline="0" dirty="0">
                          <a:solidFill>
                            <a:schemeClr val="bg1"/>
                          </a:solidFill>
                          <a:latin typeface="Arial Narrow" panose="020B0606020202030204" pitchFamily="34" charset="0"/>
                        </a:rPr>
                        <a:t> and Ireland </a:t>
                      </a:r>
                      <a:br>
                        <a:rPr lang="en-US" sz="3200" baseline="0" dirty="0">
                          <a:solidFill>
                            <a:schemeClr val="bg1"/>
                          </a:solidFill>
                          <a:latin typeface="Arial Narrow" panose="020B0606020202030204" pitchFamily="34" charset="0"/>
                        </a:rPr>
                      </a:br>
                      <a:r>
                        <a:rPr lang="en-US" sz="3200" baseline="0" dirty="0">
                          <a:solidFill>
                            <a:schemeClr val="bg1"/>
                          </a:solidFill>
                          <a:latin typeface="Arial Narrow" panose="020B0606020202030204" pitchFamily="34" charset="0"/>
                        </a:rPr>
                        <a:t>(Rotary GBI)</a:t>
                      </a:r>
                      <a:endParaRPr lang="en-US" sz="3200" dirty="0">
                        <a:solidFill>
                          <a:schemeClr val="bg1"/>
                        </a:solidFill>
                        <a:latin typeface="Arial Narrow" panose="020B0606020202030204" pitchFamily="34" charset="0"/>
                      </a:endParaRPr>
                    </a:p>
                  </a:txBody>
                  <a:tcPr anchor="ctr"/>
                </a:tc>
                <a:tc>
                  <a:txBody>
                    <a:bodyPr/>
                    <a:lstStyle/>
                    <a:p>
                      <a:pPr algn="ctr"/>
                      <a:r>
                        <a:rPr lang="en-US" sz="3200" dirty="0">
                          <a:solidFill>
                            <a:schemeClr val="bg1"/>
                          </a:solidFill>
                          <a:latin typeface="Arial Narrow" panose="020B0606020202030204" pitchFamily="34" charset="0"/>
                        </a:rPr>
                        <a:t>3%</a:t>
                      </a:r>
                    </a:p>
                  </a:txBody>
                  <a:tcPr anchor="ctr"/>
                </a:tc>
                <a:tc>
                  <a:txBody>
                    <a:bodyPr/>
                    <a:lstStyle/>
                    <a:p>
                      <a:pPr algn="ctr"/>
                      <a:r>
                        <a:rPr lang="en-US" sz="3200" dirty="0">
                          <a:solidFill>
                            <a:schemeClr val="bg1"/>
                          </a:solidFill>
                          <a:latin typeface="Arial Narrow" panose="020B0606020202030204" pitchFamily="34" charset="0"/>
                        </a:rPr>
                        <a:t>−33%</a:t>
                      </a:r>
                    </a:p>
                  </a:txBody>
                  <a:tcPr anchor="ctr"/>
                </a:tc>
                <a:extLst>
                  <a:ext uri="{0D108BD9-81ED-4DB2-BD59-A6C34878D82A}">
                    <a16:rowId xmlns:a16="http://schemas.microsoft.com/office/drawing/2014/main" val="2394216550"/>
                  </a:ext>
                </a:extLst>
              </a:tr>
              <a:tr h="1128503">
                <a:tc>
                  <a:txBody>
                    <a:bodyPr/>
                    <a:lstStyle/>
                    <a:p>
                      <a:r>
                        <a:rPr lang="en-US" sz="3200" dirty="0">
                          <a:solidFill>
                            <a:schemeClr val="bg1"/>
                          </a:solidFill>
                          <a:latin typeface="Arial Narrow" panose="020B0606020202030204" pitchFamily="34" charset="0"/>
                        </a:rPr>
                        <a:t>Australia, New Zealand, and the </a:t>
                      </a:r>
                      <a:br>
                        <a:rPr lang="en-US" sz="3200" dirty="0">
                          <a:solidFill>
                            <a:schemeClr val="bg1"/>
                          </a:solidFill>
                          <a:latin typeface="Arial Narrow" panose="020B0606020202030204" pitchFamily="34" charset="0"/>
                        </a:rPr>
                      </a:br>
                      <a:r>
                        <a:rPr lang="en-US" sz="3200" dirty="0">
                          <a:solidFill>
                            <a:schemeClr val="bg1"/>
                          </a:solidFill>
                          <a:latin typeface="Arial Narrow" panose="020B0606020202030204" pitchFamily="34" charset="0"/>
                        </a:rPr>
                        <a:t>Pacific</a:t>
                      </a:r>
                      <a:r>
                        <a:rPr lang="en-US" sz="3200" baseline="0" dirty="0">
                          <a:solidFill>
                            <a:schemeClr val="bg1"/>
                          </a:solidFill>
                          <a:latin typeface="Arial Narrow" panose="020B0606020202030204" pitchFamily="34" charset="0"/>
                        </a:rPr>
                        <a:t> Islands</a:t>
                      </a:r>
                      <a:endParaRPr lang="en-US" sz="3200" dirty="0">
                        <a:solidFill>
                          <a:schemeClr val="bg1"/>
                        </a:solidFill>
                        <a:latin typeface="Arial Narrow" panose="020B0606020202030204" pitchFamily="34" charset="0"/>
                      </a:endParaRPr>
                    </a:p>
                  </a:txBody>
                  <a:tcPr anchor="ctr"/>
                </a:tc>
                <a:tc>
                  <a:txBody>
                    <a:bodyPr/>
                    <a:lstStyle/>
                    <a:p>
                      <a:pPr algn="ctr"/>
                      <a:r>
                        <a:rPr lang="en-US" sz="3200" dirty="0">
                          <a:solidFill>
                            <a:schemeClr val="bg1"/>
                          </a:solidFill>
                          <a:latin typeface="Arial Narrow" panose="020B0606020202030204" pitchFamily="34" charset="0"/>
                        </a:rPr>
                        <a:t>3%</a:t>
                      </a:r>
                    </a:p>
                  </a:txBody>
                  <a:tcPr anchor="ctr"/>
                </a:tc>
                <a:tc>
                  <a:txBody>
                    <a:bodyPr/>
                    <a:lstStyle/>
                    <a:p>
                      <a:pPr algn="ctr"/>
                      <a:r>
                        <a:rPr lang="en-US" sz="3200" dirty="0">
                          <a:solidFill>
                            <a:schemeClr val="bg1"/>
                          </a:solidFill>
                          <a:latin typeface="Arial Narrow" panose="020B0606020202030204" pitchFamily="34" charset="0"/>
                        </a:rPr>
                        <a:t>−26%</a:t>
                      </a:r>
                    </a:p>
                  </a:txBody>
                  <a:tcPr anchor="ctr"/>
                </a:tc>
                <a:extLst>
                  <a:ext uri="{0D108BD9-81ED-4DB2-BD59-A6C34878D82A}">
                    <a16:rowId xmlns:a16="http://schemas.microsoft.com/office/drawing/2014/main" val="4049844783"/>
                  </a:ext>
                </a:extLst>
              </a:tr>
            </a:tbl>
          </a:graphicData>
        </a:graphic>
      </p:graphicFrame>
    </p:spTree>
    <p:custDataLst>
      <p:tags r:id="rId1"/>
    </p:custDataLst>
    <p:extLst>
      <p:ext uri="{BB962C8B-B14F-4D97-AF65-F5344CB8AC3E}">
        <p14:creationId xmlns:p14="http://schemas.microsoft.com/office/powerpoint/2010/main" val="1015258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5736" y="0"/>
            <a:ext cx="12227736" cy="5245768"/>
          </a:xfrm>
          <a:prstGeom prst="rect">
            <a:avLst/>
          </a:prstGeom>
        </p:spPr>
      </p:pic>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5</a:t>
            </a:fld>
            <a:endParaRPr lang="en-US" dirty="0"/>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19361" y="6133866"/>
            <a:ext cx="5071636" cy="2861763"/>
          </a:xfrm>
        </p:spPr>
        <p:txBody>
          <a:bodyPr>
            <a:noAutofit/>
          </a:bodyPr>
          <a:lstStyle/>
          <a:p>
            <a:pPr>
              <a:lnSpc>
                <a:spcPct val="100000"/>
              </a:lnSpc>
            </a:pPr>
            <a:r>
              <a:rPr lang="en" sz="2800" b="1" dirty="0">
                <a:solidFill>
                  <a:srgbClr val="58585A"/>
                </a:solidFill>
              </a:rPr>
              <a:t>ROTARY.ORG/START-CLUB</a:t>
            </a:r>
            <a:br>
              <a:rPr lang="en" sz="3200" b="1" dirty="0">
                <a:solidFill>
                  <a:srgbClr val="58585A"/>
                </a:solidFill>
              </a:rPr>
            </a:br>
            <a:endParaRPr lang="en" sz="3200" dirty="0">
              <a:solidFill>
                <a:srgbClr val="58585A"/>
              </a:solidFil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19361" y="402878"/>
            <a:ext cx="9266044" cy="1135062"/>
          </a:xfrm>
        </p:spPr>
        <p:txBody>
          <a:bodyPr/>
          <a:lstStyle/>
          <a:p>
            <a:pPr lvl="0"/>
            <a:r>
              <a:rPr lang="en-US" dirty="0"/>
              <a:t>Starting and nurturing new clubs</a:t>
            </a:r>
          </a:p>
        </p:txBody>
      </p:sp>
      <p:sp>
        <p:nvSpPr>
          <p:cNvPr id="11" name="Rectangle 10"/>
          <p:cNvSpPr/>
          <p:nvPr/>
        </p:nvSpPr>
        <p:spPr>
          <a:xfrm>
            <a:off x="365361"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Arial Narrow" panose="020B0606020202030204" pitchFamily="34" charset="0"/>
            </a:endParaRPr>
          </a:p>
        </p:txBody>
      </p:sp>
      <p:sp>
        <p:nvSpPr>
          <p:cNvPr id="13" name="Rectangle 12"/>
          <p:cNvSpPr/>
          <p:nvPr/>
        </p:nvSpPr>
        <p:spPr>
          <a:xfrm>
            <a:off x="3401795"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Arial Narrow" panose="020B0606020202030204" pitchFamily="34" charset="0"/>
            </a:endParaRPr>
          </a:p>
        </p:txBody>
      </p:sp>
      <p:sp>
        <p:nvSpPr>
          <p:cNvPr id="3" name="TextBox 2"/>
          <p:cNvSpPr txBox="1"/>
          <p:nvPr/>
        </p:nvSpPr>
        <p:spPr>
          <a:xfrm>
            <a:off x="399523" y="2017922"/>
            <a:ext cx="2789858" cy="3662541"/>
          </a:xfrm>
          <a:prstGeom prst="rect">
            <a:avLst/>
          </a:prstGeom>
          <a:noFill/>
        </p:spPr>
        <p:txBody>
          <a:bodyPr wrap="square" rtlCol="0">
            <a:spAutoFit/>
          </a:bodyPr>
          <a:lstStyle/>
          <a:p>
            <a:r>
              <a:rPr lang="en-US" sz="2800" b="1" dirty="0">
                <a:solidFill>
                  <a:schemeClr val="bg1"/>
                </a:solidFill>
                <a:latin typeface="Arial Narrow" panose="020B0606020202030204" pitchFamily="34" charset="0"/>
              </a:rPr>
              <a:t>SATELLITE:</a:t>
            </a:r>
          </a:p>
          <a:p>
            <a:endParaRPr lang="en-US" sz="800" b="1" dirty="0">
              <a:solidFill>
                <a:schemeClr val="bg1"/>
              </a:solidFill>
              <a:latin typeface="Arial Narrow" panose="020B0606020202030204" pitchFamily="34" charset="0"/>
            </a:endParaRPr>
          </a:p>
          <a:p>
            <a:r>
              <a:rPr lang="en-US" sz="2800" dirty="0">
                <a:solidFill>
                  <a:schemeClr val="bg1"/>
                </a:solidFill>
                <a:latin typeface="Arial Narrow" panose="020B0606020202030204" pitchFamily="34" charset="0"/>
              </a:rPr>
              <a:t>Members manage </a:t>
            </a:r>
            <a:br>
              <a:rPr lang="en-US" sz="2800" dirty="0">
                <a:solidFill>
                  <a:schemeClr val="bg1"/>
                </a:solidFill>
                <a:latin typeface="Arial Narrow" panose="020B0606020202030204" pitchFamily="34" charset="0"/>
              </a:rPr>
            </a:br>
            <a:r>
              <a:rPr lang="en-US" sz="2800" dirty="0">
                <a:solidFill>
                  <a:schemeClr val="bg1"/>
                </a:solidFill>
                <a:latin typeface="Arial Narrow" panose="020B0606020202030204" pitchFamily="34" charset="0"/>
              </a:rPr>
              <a:t>the club in collaboration with a sponsor club but choose their club’s structure themselves</a:t>
            </a:r>
          </a:p>
        </p:txBody>
      </p:sp>
      <p:sp>
        <p:nvSpPr>
          <p:cNvPr id="14" name="TextBox 13"/>
          <p:cNvSpPr txBox="1"/>
          <p:nvPr/>
        </p:nvSpPr>
        <p:spPr>
          <a:xfrm>
            <a:off x="3461804" y="2024458"/>
            <a:ext cx="2328728" cy="3231654"/>
          </a:xfrm>
          <a:prstGeom prst="rect">
            <a:avLst/>
          </a:prstGeom>
          <a:noFill/>
        </p:spPr>
        <p:txBody>
          <a:bodyPr wrap="square" rtlCol="0">
            <a:spAutoFit/>
          </a:bodyPr>
          <a:lstStyle/>
          <a:p>
            <a:r>
              <a:rPr lang="en-US" sz="2800" b="1" dirty="0">
                <a:solidFill>
                  <a:schemeClr val="bg1"/>
                </a:solidFill>
                <a:latin typeface="Arial Narrow" panose="020B0606020202030204" pitchFamily="34" charset="0"/>
              </a:rPr>
              <a:t>PASSPORT:</a:t>
            </a:r>
          </a:p>
          <a:p>
            <a:endParaRPr lang="en-US" sz="800" b="1" dirty="0">
              <a:solidFill>
                <a:schemeClr val="bg1"/>
              </a:solidFill>
              <a:latin typeface="Arial Narrow" panose="020B0606020202030204" pitchFamily="34" charset="0"/>
            </a:endParaRPr>
          </a:p>
          <a:p>
            <a:r>
              <a:rPr lang="en-US" sz="2800" dirty="0">
                <a:solidFill>
                  <a:schemeClr val="bg1"/>
                </a:solidFill>
                <a:latin typeface="Arial Narrow" panose="020B0606020202030204" pitchFamily="34" charset="0"/>
              </a:rPr>
              <a:t>Members attend meetings of any club, in their community or around the world</a:t>
            </a:r>
          </a:p>
        </p:txBody>
      </p:sp>
      <p:sp>
        <p:nvSpPr>
          <p:cNvPr id="16" name="Rectangle 15"/>
          <p:cNvSpPr/>
          <p:nvPr/>
        </p:nvSpPr>
        <p:spPr>
          <a:xfrm>
            <a:off x="6462193"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Arial Narrow" panose="020B0606020202030204" pitchFamily="34" charset="0"/>
            </a:endParaRPr>
          </a:p>
        </p:txBody>
      </p:sp>
      <p:sp>
        <p:nvSpPr>
          <p:cNvPr id="17" name="TextBox 16"/>
          <p:cNvSpPr txBox="1"/>
          <p:nvPr/>
        </p:nvSpPr>
        <p:spPr>
          <a:xfrm>
            <a:off x="6522202" y="2046760"/>
            <a:ext cx="2328728" cy="2369880"/>
          </a:xfrm>
          <a:prstGeom prst="rect">
            <a:avLst/>
          </a:prstGeom>
          <a:noFill/>
        </p:spPr>
        <p:txBody>
          <a:bodyPr wrap="square" rtlCol="0">
            <a:spAutoFit/>
          </a:bodyPr>
          <a:lstStyle/>
          <a:p>
            <a:r>
              <a:rPr lang="en-US" sz="2800" b="1" dirty="0">
                <a:solidFill>
                  <a:schemeClr val="bg1"/>
                </a:solidFill>
                <a:latin typeface="Arial Narrow" panose="020B0606020202030204" pitchFamily="34" charset="0"/>
              </a:rPr>
              <a:t>CORPORATE:</a:t>
            </a:r>
          </a:p>
          <a:p>
            <a:endParaRPr lang="en-US" sz="800" b="1" dirty="0">
              <a:solidFill>
                <a:schemeClr val="bg1"/>
              </a:solidFill>
              <a:latin typeface="Arial Narrow" panose="020B0606020202030204" pitchFamily="34" charset="0"/>
            </a:endParaRPr>
          </a:p>
          <a:p>
            <a:pPr>
              <a:defRPr/>
            </a:pPr>
            <a:r>
              <a:rPr lang="en-US" sz="2800" dirty="0">
                <a:solidFill>
                  <a:schemeClr val="bg1"/>
                </a:solidFill>
                <a:latin typeface="Arial Narrow" panose="020B0606020202030204" pitchFamily="34" charset="0"/>
              </a:rPr>
              <a:t>Members (or most of them) work for the same employer</a:t>
            </a:r>
          </a:p>
        </p:txBody>
      </p:sp>
      <p:sp>
        <p:nvSpPr>
          <p:cNvPr id="18" name="Rectangle 17"/>
          <p:cNvSpPr/>
          <p:nvPr/>
        </p:nvSpPr>
        <p:spPr>
          <a:xfrm>
            <a:off x="9438348"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latin typeface="Arial Narrow" panose="020B0606020202030204" pitchFamily="34" charset="0"/>
            </a:endParaRPr>
          </a:p>
        </p:txBody>
      </p:sp>
      <p:sp>
        <p:nvSpPr>
          <p:cNvPr id="19" name="TextBox 18"/>
          <p:cNvSpPr txBox="1"/>
          <p:nvPr/>
        </p:nvSpPr>
        <p:spPr>
          <a:xfrm>
            <a:off x="9498356" y="2046760"/>
            <a:ext cx="2451905" cy="3231654"/>
          </a:xfrm>
          <a:prstGeom prst="rect">
            <a:avLst/>
          </a:prstGeom>
          <a:noFill/>
        </p:spPr>
        <p:txBody>
          <a:bodyPr wrap="square" rtlCol="0">
            <a:spAutoFit/>
          </a:bodyPr>
          <a:lstStyle/>
          <a:p>
            <a:r>
              <a:rPr lang="en-US" sz="2800" b="1" dirty="0">
                <a:solidFill>
                  <a:schemeClr val="bg1"/>
                </a:solidFill>
                <a:latin typeface="Arial Narrow" panose="020B0606020202030204" pitchFamily="34" charset="0"/>
              </a:rPr>
              <a:t>CAUSE-BASED:</a:t>
            </a:r>
          </a:p>
          <a:p>
            <a:endParaRPr lang="en-US" sz="800" b="1" dirty="0">
              <a:solidFill>
                <a:schemeClr val="bg1"/>
              </a:solidFill>
              <a:latin typeface="Arial Narrow" panose="020B0606020202030204" pitchFamily="34" charset="0"/>
            </a:endParaRPr>
          </a:p>
          <a:p>
            <a:pPr>
              <a:defRPr/>
            </a:pPr>
            <a:r>
              <a:rPr lang="en-US" sz="2800" dirty="0">
                <a:solidFill>
                  <a:schemeClr val="bg1"/>
                </a:solidFill>
                <a:latin typeface="Arial Narrow" panose="020B0606020202030204" pitchFamily="34" charset="0"/>
              </a:rPr>
              <a:t>Members unite </a:t>
            </a:r>
            <a:br>
              <a:rPr lang="en-US" sz="2800" dirty="0">
                <a:solidFill>
                  <a:schemeClr val="bg1"/>
                </a:solidFill>
                <a:latin typeface="Arial Narrow" panose="020B0606020202030204" pitchFamily="34" charset="0"/>
              </a:rPr>
            </a:br>
            <a:r>
              <a:rPr lang="en-US" sz="2800" dirty="0">
                <a:solidFill>
                  <a:schemeClr val="bg1"/>
                </a:solidFill>
                <a:latin typeface="Arial Narrow" panose="020B0606020202030204" pitchFamily="34" charset="0"/>
              </a:rPr>
              <a:t>to address a particular cause</a:t>
            </a:r>
          </a:p>
          <a:p>
            <a:pPr>
              <a:defRPr/>
            </a:pPr>
            <a:endParaRPr lang="en-US" sz="2800" dirty="0">
              <a:solidFill>
                <a:schemeClr val="bg1"/>
              </a:solidFill>
              <a:latin typeface="Arial Narrow" panose="020B0606020202030204" pitchFamily="34" charset="0"/>
            </a:endParaRPr>
          </a:p>
          <a:p>
            <a:pPr>
              <a:defRPr/>
            </a:pPr>
            <a:endParaRPr lang="en-US" sz="2800" dirty="0">
              <a:solidFill>
                <a:schemeClr val="bg1"/>
              </a:solidFill>
              <a:latin typeface="Arial Narrow" panose="020B0606020202030204" pitchFamily="34" charset="0"/>
            </a:endParaRPr>
          </a:p>
          <a:p>
            <a:pPr>
              <a:defRPr/>
            </a:pPr>
            <a:r>
              <a:rPr lang="en-US" sz="2800" b="1" dirty="0">
                <a:solidFill>
                  <a:schemeClr val="bg1"/>
                </a:solidFill>
                <a:latin typeface="Arial Narrow" panose="020B0606020202030204" pitchFamily="34" charset="0"/>
              </a:rPr>
              <a:t>AND MORE!</a:t>
            </a:r>
          </a:p>
        </p:txBody>
      </p:sp>
    </p:spTree>
    <p:custDataLst>
      <p:tags r:id="rId1"/>
    </p:custDataLst>
    <p:extLst>
      <p:ext uri="{BB962C8B-B14F-4D97-AF65-F5344CB8AC3E}">
        <p14:creationId xmlns:p14="http://schemas.microsoft.com/office/powerpoint/2010/main" val="162399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0" y="-21880"/>
            <a:ext cx="12426043" cy="6971097"/>
          </a:xfrm>
          <a:prstGeom prst="rect">
            <a:avLst/>
          </a:prstGeom>
        </p:spPr>
      </p:pic>
      <p:sp>
        <p:nvSpPr>
          <p:cNvPr id="2" name="Slide Number Placeholder 1">
            <a:extLst>
              <a:ext uri="{FF2B5EF4-FFF2-40B4-BE49-F238E27FC236}">
                <a16:creationId xmlns:a16="http://schemas.microsoft.com/office/drawing/2014/main" id="{A03B7276-9E3E-40EE-B51E-4EA29DFDB91E}"/>
              </a:ext>
            </a:extLst>
          </p:cNvPr>
          <p:cNvSpPr>
            <a:spLocks noGrp="1"/>
          </p:cNvSpPr>
          <p:nvPr>
            <p:ph type="sldNum" sz="quarter" idx="12"/>
          </p:nvPr>
        </p:nvSpPr>
        <p:spPr/>
        <p:txBody>
          <a:bodyPr/>
          <a:lstStyle/>
          <a:p>
            <a:fld id="{97A94E25-127B-4C48-AF96-44BA7B823777}" type="slidenum">
              <a:rPr lang="en-US" smtClean="0"/>
              <a:pPr/>
              <a:t>6</a:t>
            </a:fld>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48417806"/>
              </p:ext>
            </p:extLst>
          </p:nvPr>
        </p:nvGraphicFramePr>
        <p:xfrm>
          <a:off x="342900" y="1858922"/>
          <a:ext cx="11506200" cy="4585251"/>
        </p:xfrm>
        <a:graphic>
          <a:graphicData uri="http://schemas.openxmlformats.org/drawingml/2006/table">
            <a:tbl>
              <a:tblPr firstRow="1" bandRow="1">
                <a:tableStyleId>{9D7B26C5-4107-4FEC-AEDC-1716B250A1EF}</a:tableStyleId>
              </a:tblPr>
              <a:tblGrid>
                <a:gridCol w="5130800">
                  <a:extLst>
                    <a:ext uri="{9D8B030D-6E8A-4147-A177-3AD203B41FA5}">
                      <a16:colId xmlns:a16="http://schemas.microsoft.com/office/drawing/2014/main" val="1435102388"/>
                    </a:ext>
                  </a:extLst>
                </a:gridCol>
                <a:gridCol w="2928730">
                  <a:extLst>
                    <a:ext uri="{9D8B030D-6E8A-4147-A177-3AD203B41FA5}">
                      <a16:colId xmlns:a16="http://schemas.microsoft.com/office/drawing/2014/main" val="2255593202"/>
                    </a:ext>
                  </a:extLst>
                </a:gridCol>
                <a:gridCol w="3446670">
                  <a:extLst>
                    <a:ext uri="{9D8B030D-6E8A-4147-A177-3AD203B41FA5}">
                      <a16:colId xmlns:a16="http://schemas.microsoft.com/office/drawing/2014/main" val="2076042790"/>
                    </a:ext>
                  </a:extLst>
                </a:gridCol>
              </a:tblGrid>
              <a:tr h="1043305">
                <a:tc>
                  <a:txBody>
                    <a:bodyPr/>
                    <a:lstStyle/>
                    <a:p>
                      <a:r>
                        <a:rPr lang="en-US" sz="3200" dirty="0">
                          <a:solidFill>
                            <a:schemeClr val="bg1"/>
                          </a:solidFill>
                          <a:latin typeface="Arial Narrow" panose="020B0606020202030204" pitchFamily="34" charset="0"/>
                        </a:rPr>
                        <a:t>TREND</a:t>
                      </a:r>
                      <a:r>
                        <a:rPr lang="en-US" sz="3200" baseline="0" dirty="0">
                          <a:solidFill>
                            <a:schemeClr val="bg1"/>
                          </a:solidFill>
                          <a:latin typeface="Arial Narrow" panose="020B0606020202030204" pitchFamily="34" charset="0"/>
                        </a:rPr>
                        <a:t>, AS OF &lt;INSERT DATE&gt;</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DISTRICT</a:t>
                      </a:r>
                    </a:p>
                  </a:txBody>
                  <a:tcPr/>
                </a:tc>
                <a:tc>
                  <a:txBody>
                    <a:bodyPr/>
                    <a:lstStyle/>
                    <a:p>
                      <a:pPr algn="ctr"/>
                      <a:r>
                        <a:rPr lang="en-US" sz="3200" dirty="0">
                          <a:solidFill>
                            <a:schemeClr val="bg1"/>
                          </a:solidFill>
                          <a:latin typeface="Arial Narrow" panose="020B0606020202030204" pitchFamily="34" charset="0"/>
                        </a:rPr>
                        <a:t>WORLDWIDE</a:t>
                      </a:r>
                    </a:p>
                  </a:txBody>
                  <a:tcPr/>
                </a:tc>
                <a:extLst>
                  <a:ext uri="{0D108BD9-81ED-4DB2-BD59-A6C34878D82A}">
                    <a16:rowId xmlns:a16="http://schemas.microsoft.com/office/drawing/2014/main" val="3147830413"/>
                  </a:ext>
                </a:extLst>
              </a:tr>
              <a:tr h="370840">
                <a:tc>
                  <a:txBody>
                    <a:bodyPr/>
                    <a:lstStyle/>
                    <a:p>
                      <a:r>
                        <a:rPr lang="en-US" sz="3200" dirty="0">
                          <a:solidFill>
                            <a:schemeClr val="bg1"/>
                          </a:solidFill>
                          <a:latin typeface="Arial Narrow" panose="020B0606020202030204" pitchFamily="34" charset="0"/>
                        </a:rPr>
                        <a:t>Men</a:t>
                      </a:r>
                      <a:r>
                        <a:rPr lang="en-US" sz="3200" baseline="0" dirty="0">
                          <a:solidFill>
                            <a:schemeClr val="bg1"/>
                          </a:solidFill>
                          <a:latin typeface="Arial Narrow" panose="020B0606020202030204" pitchFamily="34" charset="0"/>
                        </a:rPr>
                        <a:t>, women</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XX%</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74%, 26%</a:t>
                      </a:r>
                    </a:p>
                  </a:txBody>
                  <a:tcPr/>
                </a:tc>
                <a:extLst>
                  <a:ext uri="{0D108BD9-81ED-4DB2-BD59-A6C34878D82A}">
                    <a16:rowId xmlns:a16="http://schemas.microsoft.com/office/drawing/2014/main" val="70786436"/>
                  </a:ext>
                </a:extLst>
              </a:tr>
              <a:tr h="595022">
                <a:tc>
                  <a:txBody>
                    <a:bodyPr/>
                    <a:lstStyle/>
                    <a:p>
                      <a:r>
                        <a:rPr lang="en-US" sz="3200" dirty="0">
                          <a:solidFill>
                            <a:schemeClr val="bg1"/>
                          </a:solidFill>
                          <a:latin typeface="Arial Narrow" panose="020B0606020202030204" pitchFamily="34" charset="0"/>
                        </a:rPr>
                        <a:t>New member retention</a:t>
                      </a: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88%</a:t>
                      </a:r>
                    </a:p>
                  </a:txBody>
                  <a:tcPr/>
                </a:tc>
                <a:extLst>
                  <a:ext uri="{0D108BD9-81ED-4DB2-BD59-A6C34878D82A}">
                    <a16:rowId xmlns:a16="http://schemas.microsoft.com/office/drawing/2014/main" val="3283442716"/>
                  </a:ext>
                </a:extLst>
              </a:tr>
              <a:tr h="580445">
                <a:tc>
                  <a:txBody>
                    <a:bodyPr/>
                    <a:lstStyle/>
                    <a:p>
                      <a:r>
                        <a:rPr lang="en-US" sz="3200" dirty="0">
                          <a:solidFill>
                            <a:schemeClr val="bg1"/>
                          </a:solidFill>
                          <a:latin typeface="Arial Narrow" panose="020B0606020202030204" pitchFamily="34" charset="0"/>
                        </a:rPr>
                        <a:t>Existing member</a:t>
                      </a:r>
                      <a:r>
                        <a:rPr lang="en-US" sz="3200" baseline="0" dirty="0">
                          <a:solidFill>
                            <a:schemeClr val="bg1"/>
                          </a:solidFill>
                          <a:latin typeface="Arial Narrow" panose="020B0606020202030204" pitchFamily="34" charset="0"/>
                        </a:rPr>
                        <a:t> retention</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87%</a:t>
                      </a:r>
                    </a:p>
                  </a:txBody>
                  <a:tcPr/>
                </a:tc>
                <a:extLst>
                  <a:ext uri="{0D108BD9-81ED-4DB2-BD59-A6C34878D82A}">
                    <a16:rowId xmlns:a16="http://schemas.microsoft.com/office/drawing/2014/main" val="919182166"/>
                  </a:ext>
                </a:extLst>
              </a:tr>
              <a:tr h="605624">
                <a:tc>
                  <a:txBody>
                    <a:bodyPr/>
                    <a:lstStyle/>
                    <a:p>
                      <a:r>
                        <a:rPr lang="en-US" sz="3200" dirty="0">
                          <a:solidFill>
                            <a:schemeClr val="bg1"/>
                          </a:solidFill>
                          <a:latin typeface="Arial Narrow" panose="020B0606020202030204" pitchFamily="34" charset="0"/>
                        </a:rPr>
                        <a:t>Members under age 50</a:t>
                      </a: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22%</a:t>
                      </a:r>
                    </a:p>
                  </a:txBody>
                  <a:tcPr/>
                </a:tc>
                <a:extLst>
                  <a:ext uri="{0D108BD9-81ED-4DB2-BD59-A6C34878D82A}">
                    <a16:rowId xmlns:a16="http://schemas.microsoft.com/office/drawing/2014/main" val="782785953"/>
                  </a:ext>
                </a:extLst>
              </a:tr>
              <a:tr h="577794">
                <a:tc>
                  <a:txBody>
                    <a:bodyPr/>
                    <a:lstStyle/>
                    <a:p>
                      <a:r>
                        <a:rPr lang="en-US" sz="3200" dirty="0">
                          <a:solidFill>
                            <a:schemeClr val="bg1"/>
                          </a:solidFill>
                          <a:latin typeface="Arial Narrow" panose="020B0606020202030204" pitchFamily="34" charset="0"/>
                        </a:rPr>
                        <a:t>Members over age 50</a:t>
                      </a: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53%</a:t>
                      </a:r>
                    </a:p>
                  </a:txBody>
                  <a:tcPr/>
                </a:tc>
                <a:extLst>
                  <a:ext uri="{0D108BD9-81ED-4DB2-BD59-A6C34878D82A}">
                    <a16:rowId xmlns:a16="http://schemas.microsoft.com/office/drawing/2014/main" val="1635851778"/>
                  </a:ext>
                </a:extLst>
              </a:tr>
              <a:tr h="370840">
                <a:tc>
                  <a:txBody>
                    <a:bodyPr/>
                    <a:lstStyle/>
                    <a:p>
                      <a:r>
                        <a:rPr lang="en-US" sz="3200" dirty="0">
                          <a:solidFill>
                            <a:schemeClr val="bg1"/>
                          </a:solidFill>
                          <a:latin typeface="Arial Narrow" panose="020B0606020202030204" pitchFamily="34" charset="0"/>
                        </a:rPr>
                        <a:t>Age</a:t>
                      </a:r>
                      <a:r>
                        <a:rPr lang="en-US" sz="3200" baseline="0" dirty="0">
                          <a:solidFill>
                            <a:schemeClr val="bg1"/>
                          </a:solidFill>
                          <a:latin typeface="Arial Narrow" panose="020B0606020202030204" pitchFamily="34" charset="0"/>
                        </a:rPr>
                        <a:t> not reported</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XX</a:t>
                      </a:r>
                      <a:r>
                        <a:rPr lang="en-US" sz="3200" baseline="0" dirty="0">
                          <a:solidFill>
                            <a:schemeClr val="bg1"/>
                          </a:solidFill>
                          <a:latin typeface="Arial Narrow" panose="020B0606020202030204" pitchFamily="34" charset="0"/>
                        </a:rPr>
                        <a:t>% </a:t>
                      </a:r>
                      <a:endParaRPr lang="en-US" sz="3200" dirty="0">
                        <a:solidFill>
                          <a:schemeClr val="bg1"/>
                        </a:solidFill>
                        <a:latin typeface="Arial Narrow" panose="020B0606020202030204" pitchFamily="34" charset="0"/>
                      </a:endParaRPr>
                    </a:p>
                  </a:txBody>
                  <a:tcPr/>
                </a:tc>
                <a:tc>
                  <a:txBody>
                    <a:bodyPr/>
                    <a:lstStyle/>
                    <a:p>
                      <a:pPr algn="ctr"/>
                      <a:r>
                        <a:rPr lang="en-US" sz="3200" dirty="0">
                          <a:solidFill>
                            <a:schemeClr val="bg1"/>
                          </a:solidFill>
                          <a:latin typeface="Arial Narrow" panose="020B0606020202030204" pitchFamily="34" charset="0"/>
                        </a:rPr>
                        <a:t>24%</a:t>
                      </a:r>
                    </a:p>
                  </a:txBody>
                  <a:tcPr/>
                </a:tc>
                <a:extLst>
                  <a:ext uri="{0D108BD9-81ED-4DB2-BD59-A6C34878D82A}">
                    <a16:rowId xmlns:a16="http://schemas.microsoft.com/office/drawing/2014/main" val="1614401847"/>
                  </a:ext>
                </a:extLst>
              </a:tr>
            </a:tbl>
          </a:graphicData>
        </a:graphic>
      </p:graphicFrame>
      <p:sp>
        <p:nvSpPr>
          <p:cNvPr id="7" name="Rectangle 6"/>
          <p:cNvSpPr/>
          <p:nvPr/>
        </p:nvSpPr>
        <p:spPr>
          <a:xfrm>
            <a:off x="262835" y="543826"/>
            <a:ext cx="6096000" cy="701731"/>
          </a:xfrm>
          <a:prstGeom prst="rect">
            <a:avLst/>
          </a:prstGeom>
        </p:spPr>
        <p:txBody>
          <a:bodyPr>
            <a:spAutoFit/>
          </a:bodyPr>
          <a:lstStyle/>
          <a:p>
            <a:pPr lvl="0">
              <a:lnSpc>
                <a:spcPct val="90000"/>
              </a:lnSpc>
              <a:spcBef>
                <a:spcPts val="1000"/>
              </a:spcBef>
            </a:pPr>
            <a:r>
              <a:rPr lang="en-US" sz="4400" b="1" cap="all" dirty="0">
                <a:solidFill>
                  <a:prstClr val="white"/>
                </a:solidFill>
              </a:rPr>
              <a:t>District xxxx: </a:t>
            </a:r>
          </a:p>
        </p:txBody>
      </p:sp>
      <p:sp>
        <p:nvSpPr>
          <p:cNvPr id="8" name="TextBox 7"/>
          <p:cNvSpPr txBox="1"/>
          <p:nvPr/>
        </p:nvSpPr>
        <p:spPr>
          <a:xfrm>
            <a:off x="4782932" y="521062"/>
            <a:ext cx="3379304" cy="830997"/>
          </a:xfrm>
          <a:prstGeom prst="rect">
            <a:avLst/>
          </a:prstGeom>
          <a:noFill/>
        </p:spPr>
        <p:txBody>
          <a:bodyPr wrap="square" rtlCol="0">
            <a:spAutoFit/>
          </a:bodyPr>
          <a:lstStyle/>
          <a:p>
            <a:pPr algn="ctr"/>
            <a:r>
              <a:rPr lang="en-US" sz="2400" dirty="0">
                <a:solidFill>
                  <a:schemeClr val="bg1"/>
                </a:solidFill>
              </a:rPr>
              <a:t>XXXX MEMBERS</a:t>
            </a:r>
          </a:p>
          <a:p>
            <a:pPr algn="ctr"/>
            <a:r>
              <a:rPr lang="en-US" sz="2400" dirty="0">
                <a:solidFill>
                  <a:srgbClr val="01B4E7"/>
                </a:solidFill>
              </a:rPr>
              <a:t>+/− XXX from 2019</a:t>
            </a:r>
          </a:p>
        </p:txBody>
      </p:sp>
      <p:sp>
        <p:nvSpPr>
          <p:cNvPr id="16" name="TextBox 15"/>
          <p:cNvSpPr txBox="1"/>
          <p:nvPr/>
        </p:nvSpPr>
        <p:spPr>
          <a:xfrm>
            <a:off x="8162236" y="484312"/>
            <a:ext cx="3379304" cy="830997"/>
          </a:xfrm>
          <a:prstGeom prst="rect">
            <a:avLst/>
          </a:prstGeom>
          <a:noFill/>
        </p:spPr>
        <p:txBody>
          <a:bodyPr wrap="square" rtlCol="0">
            <a:spAutoFit/>
          </a:bodyPr>
          <a:lstStyle/>
          <a:p>
            <a:pPr algn="ctr"/>
            <a:r>
              <a:rPr lang="en-US" sz="2400" dirty="0">
                <a:solidFill>
                  <a:schemeClr val="bg1"/>
                </a:solidFill>
              </a:rPr>
              <a:t>XX CLUBS</a:t>
            </a:r>
          </a:p>
          <a:p>
            <a:pPr algn="ctr"/>
            <a:r>
              <a:rPr lang="en-US" sz="2400" dirty="0">
                <a:solidFill>
                  <a:srgbClr val="01B4E7"/>
                </a:solidFill>
              </a:rPr>
              <a:t>+/− XXX from 2019</a:t>
            </a:r>
          </a:p>
        </p:txBody>
      </p:sp>
    </p:spTree>
    <p:custDataLst>
      <p:tags r:id="rId1"/>
    </p:custDataLst>
    <p:extLst>
      <p:ext uri="{BB962C8B-B14F-4D97-AF65-F5344CB8AC3E}">
        <p14:creationId xmlns:p14="http://schemas.microsoft.com/office/powerpoint/2010/main" val="132633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in a field with a shovel&#10;&#10;Description automatically generated">
            <a:extLst>
              <a:ext uri="{FF2B5EF4-FFF2-40B4-BE49-F238E27FC236}">
                <a16:creationId xmlns:a16="http://schemas.microsoft.com/office/drawing/2014/main" id="{2C183117-C22F-780C-C51D-E4EC1D63EDA1}"/>
              </a:ext>
            </a:extLst>
          </p:cNvPr>
          <p:cNvPicPr>
            <a:picLocks noChangeAspect="1"/>
          </p:cNvPicPr>
          <p:nvPr/>
        </p:nvPicPr>
        <p:blipFill rotWithShape="1">
          <a:blip r:embed="rId4">
            <a:extLst>
              <a:ext uri="{28A0092B-C50C-407E-A947-70E740481C1C}">
                <a14:useLocalDpi xmlns:a14="http://schemas.microsoft.com/office/drawing/2010/main" val="0"/>
              </a:ext>
            </a:extLst>
          </a:blip>
          <a:srcRect l="27531" r="24074"/>
          <a:stretch/>
        </p:blipFill>
        <p:spPr>
          <a:xfrm>
            <a:off x="-84224" y="0"/>
            <a:ext cx="4978400" cy="6858000"/>
          </a:xfrm>
          <a:prstGeom prst="rect">
            <a:avLst/>
          </a:prstGeom>
        </p:spPr>
      </p:pic>
      <p:sp>
        <p:nvSpPr>
          <p:cNvPr id="12" name="Rectangle 11"/>
          <p:cNvSpPr/>
          <p:nvPr/>
        </p:nvSpPr>
        <p:spPr>
          <a:xfrm>
            <a:off x="-84224" y="5154267"/>
            <a:ext cx="4142509"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pic>
        <p:nvPicPr>
          <p:cNvPr id="16" name="Picture 15"/>
          <p:cNvPicPr>
            <a:picLocks noChangeAspect="1"/>
          </p:cNvPicPr>
          <p:nvPr/>
        </p:nvPicPr>
        <p:blipFill>
          <a:blip r:embed="rId5"/>
          <a:stretch>
            <a:fillRect/>
          </a:stretch>
        </p:blipFill>
        <p:spPr>
          <a:xfrm>
            <a:off x="4554297" y="-43836"/>
            <a:ext cx="7637703" cy="6945672"/>
          </a:xfrm>
          <a:prstGeom prst="rect">
            <a:avLst/>
          </a:prstGeom>
        </p:spPr>
      </p:pic>
      <p:sp>
        <p:nvSpPr>
          <p:cNvPr id="15" name="Text Placeholder 14"/>
          <p:cNvSpPr>
            <a:spLocks noGrp="1"/>
          </p:cNvSpPr>
          <p:nvPr>
            <p:ph type="body" sz="quarter" idx="14"/>
          </p:nvPr>
        </p:nvSpPr>
        <p:spPr>
          <a:xfrm>
            <a:off x="5290651" y="825841"/>
            <a:ext cx="4978400" cy="1135062"/>
          </a:xfrm>
          <a:ln>
            <a:gradFill>
              <a:gsLst>
                <a:gs pos="100000">
                  <a:schemeClr val="bg1"/>
                </a:gs>
                <a:gs pos="97000">
                  <a:schemeClr val="bg1">
                    <a:alpha val="0"/>
                  </a:schemeClr>
                </a:gs>
              </a:gsLst>
            </a:gradFill>
          </a:ln>
        </p:spPr>
        <p:txBody>
          <a:bodyPr/>
          <a:lstStyle/>
          <a:p>
            <a:r>
              <a:rPr lang="en-US" dirty="0"/>
              <a:t>1.4 MILLION club MEMBERS</a:t>
            </a:r>
          </a:p>
        </p:txBody>
      </p:sp>
      <p:sp>
        <p:nvSpPr>
          <p:cNvPr id="5" name="Slide Number Placeholder 4"/>
          <p:cNvSpPr>
            <a:spLocks noGrp="1"/>
          </p:cNvSpPr>
          <p:nvPr>
            <p:ph type="sldNum" sz="quarter" idx="15"/>
          </p:nvPr>
        </p:nvSpPr>
        <p:spPr/>
        <p:txBody>
          <a:bodyPr/>
          <a:lstStyle/>
          <a:p>
            <a:fld id="{97A94E25-127B-4C48-AF96-44BA7B823777}" type="slidenum">
              <a:rPr lang="en-US" smtClean="0"/>
              <a:pPr/>
              <a:t>7</a:t>
            </a:fld>
            <a:endParaRPr lang="en-US" dirty="0"/>
          </a:p>
        </p:txBody>
      </p:sp>
      <p:sp>
        <p:nvSpPr>
          <p:cNvPr id="8" name="Rectangle 7"/>
          <p:cNvSpPr/>
          <p:nvPr/>
        </p:nvSpPr>
        <p:spPr>
          <a:xfrm>
            <a:off x="-84224" y="4937059"/>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1" name="TextBox 10"/>
          <p:cNvSpPr txBox="1"/>
          <p:nvPr/>
        </p:nvSpPr>
        <p:spPr>
          <a:xfrm>
            <a:off x="700256" y="5119549"/>
            <a:ext cx="6812309" cy="584775"/>
          </a:xfrm>
          <a:prstGeom prst="rect">
            <a:avLst/>
          </a:prstGeom>
          <a:noFill/>
        </p:spPr>
        <p:txBody>
          <a:bodyPr wrap="square" rtlCol="0">
            <a:spAutoFit/>
          </a:bodyPr>
          <a:lstStyle/>
          <a:p>
            <a:r>
              <a:rPr lang="en-US" sz="3200" b="1" dirty="0">
                <a:solidFill>
                  <a:schemeClr val="bg1"/>
                </a:solidFill>
              </a:rPr>
              <a:t>GLOBALLY</a:t>
            </a:r>
          </a:p>
        </p:txBody>
      </p:sp>
      <p:sp>
        <p:nvSpPr>
          <p:cNvPr id="9" name="Subtitle 52">
            <a:extLst>
              <a:ext uri="{FF2B5EF4-FFF2-40B4-BE49-F238E27FC236}">
                <a16:creationId xmlns:a16="http://schemas.microsoft.com/office/drawing/2014/main" id="{B358482D-91A1-4E7B-A8BC-6BCA29C29614}"/>
              </a:ext>
            </a:extLst>
          </p:cNvPr>
          <p:cNvSpPr txBox="1">
            <a:spLocks/>
          </p:cNvSpPr>
          <p:nvPr/>
        </p:nvSpPr>
        <p:spPr>
          <a:xfrm>
            <a:off x="5194844" y="2786744"/>
            <a:ext cx="6878623" cy="39730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latin typeface="Arial Narrow" panose="020B0606020202030204" pitchFamily="34" charset="0"/>
              </a:rPr>
              <a:t>Working together, nearly</a:t>
            </a:r>
            <a:br>
              <a:rPr lang="en-US" sz="3600" dirty="0">
                <a:latin typeface="Arial Narrow" panose="020B0606020202030204" pitchFamily="34" charset="0"/>
              </a:rPr>
            </a:br>
            <a:r>
              <a:rPr lang="en-US" sz="3600" b="1" dirty="0">
                <a:solidFill>
                  <a:srgbClr val="01B4E7"/>
                </a:solidFill>
                <a:latin typeface="Arial Narrow" panose="020B0606020202030204" pitchFamily="34" charset="0"/>
              </a:rPr>
              <a:t>1.4 million Rotarians </a:t>
            </a:r>
            <a:br>
              <a:rPr lang="en-US" sz="3600" b="1" dirty="0">
                <a:solidFill>
                  <a:srgbClr val="01B4E7"/>
                </a:solidFill>
                <a:latin typeface="Arial Narrow" panose="020B0606020202030204" pitchFamily="34" charset="0"/>
              </a:rPr>
            </a:br>
            <a:r>
              <a:rPr lang="en-US" sz="3600" b="1" dirty="0">
                <a:solidFill>
                  <a:srgbClr val="01B4E7"/>
                </a:solidFill>
                <a:latin typeface="Arial Narrow" panose="020B0606020202030204" pitchFamily="34" charset="0"/>
              </a:rPr>
              <a:t>and </a:t>
            </a:r>
            <a:r>
              <a:rPr lang="en-US" sz="3600" b="1" dirty="0" err="1">
                <a:solidFill>
                  <a:srgbClr val="01B4E7"/>
                </a:solidFill>
                <a:latin typeface="Arial Narrow" panose="020B0606020202030204" pitchFamily="34" charset="0"/>
              </a:rPr>
              <a:t>Rotaractors</a:t>
            </a:r>
            <a:r>
              <a:rPr lang="en-US" sz="3600" b="1" dirty="0">
                <a:solidFill>
                  <a:srgbClr val="01B4E7"/>
                </a:solidFill>
                <a:latin typeface="Arial Narrow" panose="020B0606020202030204" pitchFamily="34" charset="0"/>
              </a:rPr>
              <a:t> </a:t>
            </a:r>
            <a:br>
              <a:rPr lang="en-US" sz="3600" b="1" dirty="0">
                <a:solidFill>
                  <a:srgbClr val="01B4E7"/>
                </a:solidFill>
                <a:latin typeface="Arial Narrow" panose="020B0606020202030204" pitchFamily="34" charset="0"/>
              </a:rPr>
            </a:br>
            <a:r>
              <a:rPr lang="en-US" sz="3600" dirty="0">
                <a:latin typeface="Arial Narrow" panose="020B0606020202030204" pitchFamily="34" charset="0"/>
              </a:rPr>
              <a:t>in more than </a:t>
            </a:r>
            <a:r>
              <a:rPr lang="en-US" sz="3600" b="1" dirty="0">
                <a:solidFill>
                  <a:srgbClr val="01B4E7"/>
                </a:solidFill>
                <a:latin typeface="Arial Narrow" panose="020B0606020202030204" pitchFamily="34" charset="0"/>
              </a:rPr>
              <a:t>48,000 clubs </a:t>
            </a:r>
            <a:br>
              <a:rPr lang="en-US" sz="3600" b="1" dirty="0">
                <a:solidFill>
                  <a:srgbClr val="01B4E7"/>
                </a:solidFill>
                <a:latin typeface="Arial Narrow" panose="020B0606020202030204" pitchFamily="34" charset="0"/>
              </a:rPr>
            </a:br>
            <a:r>
              <a:rPr lang="en-US" sz="3600" dirty="0">
                <a:latin typeface="Arial Narrow" panose="020B0606020202030204" pitchFamily="34" charset="0"/>
              </a:rPr>
              <a:t>are bringing positive change to communities worldwide. </a:t>
            </a:r>
          </a:p>
        </p:txBody>
      </p:sp>
    </p:spTree>
    <p:custDataLst>
      <p:tags r:id="rId1"/>
    </p:custDataLst>
    <p:extLst>
      <p:ext uri="{BB962C8B-B14F-4D97-AF65-F5344CB8AC3E}">
        <p14:creationId xmlns:p14="http://schemas.microsoft.com/office/powerpoint/2010/main" val="3023883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holding shovels&#10;&#10;Description automatically generated">
            <a:extLst>
              <a:ext uri="{FF2B5EF4-FFF2-40B4-BE49-F238E27FC236}">
                <a16:creationId xmlns:a16="http://schemas.microsoft.com/office/drawing/2014/main" id="{0D919E74-D091-0363-826A-C78BC3DE4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8061" y="-1211975"/>
            <a:ext cx="6720375" cy="11653829"/>
          </a:xfrm>
          <a:prstGeom prst="rect">
            <a:avLst/>
          </a:prstGeom>
        </p:spPr>
      </p:pic>
      <p:pic>
        <p:nvPicPr>
          <p:cNvPr id="3" name="Picture 2" descr="A group of people standing outside&#10;&#10;Description automatically generated">
            <a:extLst>
              <a:ext uri="{FF2B5EF4-FFF2-40B4-BE49-F238E27FC236}">
                <a16:creationId xmlns:a16="http://schemas.microsoft.com/office/drawing/2014/main" id="{7A0EBFB6-20D4-8470-9799-BB9C09D08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31" y="-1211975"/>
            <a:ext cx="6130832" cy="9196248"/>
          </a:xfrm>
          <a:prstGeom prst="rect">
            <a:avLst/>
          </a:prstGeom>
        </p:spPr>
      </p:pic>
      <p:sp>
        <p:nvSpPr>
          <p:cNvPr id="12" name="Rectangle 11"/>
          <p:cNvSpPr/>
          <p:nvPr/>
        </p:nvSpPr>
        <p:spPr>
          <a:xfrm>
            <a:off x="-84224" y="5154267"/>
            <a:ext cx="4142509"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5" name="Slide Number Placeholder 4"/>
          <p:cNvSpPr>
            <a:spLocks noGrp="1"/>
          </p:cNvSpPr>
          <p:nvPr>
            <p:ph type="sldNum" sz="quarter" idx="15"/>
          </p:nvPr>
        </p:nvSpPr>
        <p:spPr/>
        <p:txBody>
          <a:bodyPr/>
          <a:lstStyle/>
          <a:p>
            <a:fld id="{97A94E25-127B-4C48-AF96-44BA7B823777}" type="slidenum">
              <a:rPr lang="en-US" smtClean="0"/>
              <a:pPr/>
              <a:t>8</a:t>
            </a:fld>
            <a:endParaRPr lang="en-US" dirty="0"/>
          </a:p>
        </p:txBody>
      </p:sp>
      <p:sp>
        <p:nvSpPr>
          <p:cNvPr id="8" name="Rectangle 7"/>
          <p:cNvSpPr/>
          <p:nvPr/>
        </p:nvSpPr>
        <p:spPr>
          <a:xfrm>
            <a:off x="-84224" y="4937059"/>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1" name="TextBox 10"/>
          <p:cNvSpPr txBox="1"/>
          <p:nvPr/>
        </p:nvSpPr>
        <p:spPr>
          <a:xfrm>
            <a:off x="700256" y="5119549"/>
            <a:ext cx="6812309" cy="584775"/>
          </a:xfrm>
          <a:prstGeom prst="rect">
            <a:avLst/>
          </a:prstGeom>
          <a:noFill/>
        </p:spPr>
        <p:txBody>
          <a:bodyPr wrap="square" rtlCol="0">
            <a:spAutoFit/>
          </a:bodyPr>
          <a:lstStyle/>
          <a:p>
            <a:r>
              <a:rPr lang="en-US" sz="3200" b="1" dirty="0">
                <a:solidFill>
                  <a:schemeClr val="bg1"/>
                </a:solidFill>
              </a:rPr>
              <a:t>ROTARY</a:t>
            </a:r>
          </a:p>
        </p:txBody>
      </p:sp>
      <p:sp>
        <p:nvSpPr>
          <p:cNvPr id="14" name="Rectangle 13">
            <a:extLst>
              <a:ext uri="{FF2B5EF4-FFF2-40B4-BE49-F238E27FC236}">
                <a16:creationId xmlns:a16="http://schemas.microsoft.com/office/drawing/2014/main" id="{FF5BB6C9-913B-4717-9955-C9892C277C11}"/>
              </a:ext>
            </a:extLst>
          </p:cNvPr>
          <p:cNvSpPr/>
          <p:nvPr/>
        </p:nvSpPr>
        <p:spPr>
          <a:xfrm>
            <a:off x="8325927" y="5188985"/>
            <a:ext cx="4142509"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7" name="Rectangle 16">
            <a:extLst>
              <a:ext uri="{FF2B5EF4-FFF2-40B4-BE49-F238E27FC236}">
                <a16:creationId xmlns:a16="http://schemas.microsoft.com/office/drawing/2014/main" id="{948CA438-6893-43BB-8042-578985EEB639}"/>
              </a:ext>
            </a:extLst>
          </p:cNvPr>
          <p:cNvSpPr/>
          <p:nvPr/>
        </p:nvSpPr>
        <p:spPr>
          <a:xfrm>
            <a:off x="8497377" y="4971777"/>
            <a:ext cx="3906982" cy="1019193"/>
          </a:xfrm>
          <a:prstGeom prst="rect">
            <a:avLst/>
          </a:prstGeom>
          <a:solidFill>
            <a:srgbClr val="D91B5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8" name="TextBox 17">
            <a:extLst>
              <a:ext uri="{FF2B5EF4-FFF2-40B4-BE49-F238E27FC236}">
                <a16:creationId xmlns:a16="http://schemas.microsoft.com/office/drawing/2014/main" id="{99047222-4B94-4AC7-B378-BCC205FE0E58}"/>
              </a:ext>
            </a:extLst>
          </p:cNvPr>
          <p:cNvSpPr txBox="1"/>
          <p:nvPr/>
        </p:nvSpPr>
        <p:spPr>
          <a:xfrm>
            <a:off x="9281857" y="5154267"/>
            <a:ext cx="6812309" cy="584775"/>
          </a:xfrm>
          <a:prstGeom prst="rect">
            <a:avLst/>
          </a:prstGeom>
          <a:noFill/>
        </p:spPr>
        <p:txBody>
          <a:bodyPr wrap="square" rtlCol="0">
            <a:spAutoFit/>
          </a:bodyPr>
          <a:lstStyle/>
          <a:p>
            <a:r>
              <a:rPr lang="en-US" sz="3200" b="1" dirty="0">
                <a:solidFill>
                  <a:schemeClr val="bg1"/>
                </a:solidFill>
              </a:rPr>
              <a:t>ROTARACT</a:t>
            </a:r>
          </a:p>
        </p:txBody>
      </p:sp>
      <p:cxnSp>
        <p:nvCxnSpPr>
          <p:cNvPr id="13" name="Straight Connector 12">
            <a:extLst>
              <a:ext uri="{FF2B5EF4-FFF2-40B4-BE49-F238E27FC236}">
                <a16:creationId xmlns:a16="http://schemas.microsoft.com/office/drawing/2014/main" id="{78E7D07A-1617-2329-6F86-236E6259C2F0}"/>
              </a:ext>
            </a:extLst>
          </p:cNvPr>
          <p:cNvCxnSpPr>
            <a:cxnSpLocks/>
          </p:cNvCxnSpPr>
          <p:nvPr/>
        </p:nvCxnSpPr>
        <p:spPr>
          <a:xfrm flipV="1">
            <a:off x="6044800" y="-97188"/>
            <a:ext cx="0" cy="7015340"/>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9179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69054" y="-164269"/>
            <a:ext cx="6319845" cy="1135062"/>
          </a:xfrm>
          <a:ln>
            <a:noFill/>
          </a:ln>
        </p:spPr>
        <p:txBody>
          <a:bodyPr/>
          <a:lstStyle/>
          <a:p>
            <a:r>
              <a:rPr lang="en-US" dirty="0"/>
              <a:t>Why people join</a:t>
            </a:r>
          </a:p>
        </p:txBody>
      </p:sp>
      <p:sp>
        <p:nvSpPr>
          <p:cNvPr id="23"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363624" y="2790750"/>
            <a:ext cx="4734839" cy="1039437"/>
          </a:xfrm>
        </p:spPr>
        <p:txBody>
          <a:bodyPr>
            <a:noAutofit/>
          </a:bodyPr>
          <a:lstStyle/>
          <a:p>
            <a:pPr>
              <a:lnSpc>
                <a:spcPct val="100000"/>
              </a:lnSpc>
              <a:spcBef>
                <a:spcPts val="0"/>
              </a:spcBef>
            </a:pPr>
            <a:r>
              <a:rPr lang="en-US" altLang="en-US" sz="3600" dirty="0">
                <a:latin typeface="Arial Narrow" panose="020B0606020202030204" pitchFamily="34" charset="0"/>
                <a:cs typeface="Arial" panose="020B0604020202020204" pitchFamily="34" charset="0"/>
              </a:rPr>
              <a:t>Local community service</a:t>
            </a:r>
          </a:p>
          <a:p>
            <a:pPr>
              <a:lnSpc>
                <a:spcPct val="100000"/>
              </a:lnSpc>
              <a:spcBef>
                <a:spcPts val="0"/>
              </a:spcBef>
            </a:pPr>
            <a:endParaRPr lang="en-US" altLang="en-US" sz="3600" dirty="0">
              <a:latin typeface="Arial Narrow" panose="020B0606020202030204" pitchFamily="34" charset="0"/>
              <a:cs typeface="Arial" panose="020B0604020202020204" pitchFamily="34" charset="0"/>
            </a:endParaRPr>
          </a:p>
          <a:p>
            <a:pPr>
              <a:lnSpc>
                <a:spcPct val="100000"/>
              </a:lnSpc>
              <a:spcBef>
                <a:spcPts val="0"/>
              </a:spcBef>
            </a:pPr>
            <a:endParaRPr lang="en-US" altLang="en-US" sz="3600" dirty="0">
              <a:latin typeface="Arial Narrow" panose="020B060602020203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Arial"/>
              <a:sym typeface="Arial"/>
            </a:endParaRPr>
          </a:p>
        </p:txBody>
      </p:sp>
      <p:sp>
        <p:nvSpPr>
          <p:cNvPr id="12" name="Subtitle 22">
            <a:extLst>
              <a:ext uri="{FF2B5EF4-FFF2-40B4-BE49-F238E27FC236}">
                <a16:creationId xmlns:a16="http://schemas.microsoft.com/office/drawing/2014/main" id="{A434ED2D-D6D8-4B5B-ADB9-DEC1605C712E}"/>
              </a:ext>
            </a:extLst>
          </p:cNvPr>
          <p:cNvSpPr txBox="1">
            <a:spLocks/>
          </p:cNvSpPr>
          <p:nvPr/>
        </p:nvSpPr>
        <p:spPr>
          <a:xfrm>
            <a:off x="363625" y="4234475"/>
            <a:ext cx="4734839" cy="7132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altLang="en-US" sz="3600" dirty="0">
                <a:latin typeface="Arial Narrow" panose="020B0606020202030204" pitchFamily="34" charset="0"/>
                <a:cs typeface="Arial" panose="020B0604020202020204" pitchFamily="34" charset="0"/>
              </a:rPr>
              <a:t>Meaningful friendships</a:t>
            </a:r>
          </a:p>
          <a:p>
            <a:pPr>
              <a:lnSpc>
                <a:spcPct val="100000"/>
              </a:lnSpc>
              <a:spcBef>
                <a:spcPts val="0"/>
              </a:spcBef>
            </a:pPr>
            <a:endParaRPr lang="en-US" altLang="en-US" sz="3600" dirty="0">
              <a:latin typeface="Arial Narrow" panose="020B0606020202030204" pitchFamily="34" charset="0"/>
              <a:cs typeface="Arial" panose="020B0604020202020204" pitchFamily="34" charset="0"/>
            </a:endParaRPr>
          </a:p>
        </p:txBody>
      </p:sp>
      <p:sp>
        <p:nvSpPr>
          <p:cNvPr id="13" name="Subtitle 22">
            <a:extLst>
              <a:ext uri="{FF2B5EF4-FFF2-40B4-BE49-F238E27FC236}">
                <a16:creationId xmlns:a16="http://schemas.microsoft.com/office/drawing/2014/main" id="{A434ED2D-D6D8-4B5B-ADB9-DEC1605C712E}"/>
              </a:ext>
            </a:extLst>
          </p:cNvPr>
          <p:cNvSpPr txBox="1">
            <a:spLocks/>
          </p:cNvSpPr>
          <p:nvPr/>
        </p:nvSpPr>
        <p:spPr>
          <a:xfrm>
            <a:off x="363625" y="5304465"/>
            <a:ext cx="4913082" cy="1975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altLang="en-US" sz="3600" dirty="0">
                <a:latin typeface="Arial Narrow" panose="020B0606020202030204" pitchFamily="34" charset="0"/>
                <a:cs typeface="Arial" panose="020B0604020202020204" pitchFamily="34" charset="0"/>
              </a:rPr>
              <a:t>Professional and leadership development opportunities</a:t>
            </a:r>
          </a:p>
        </p:txBody>
      </p:sp>
      <p:sp>
        <p:nvSpPr>
          <p:cNvPr id="4" name="Subtitle 22">
            <a:extLst>
              <a:ext uri="{FF2B5EF4-FFF2-40B4-BE49-F238E27FC236}">
                <a16:creationId xmlns:a16="http://schemas.microsoft.com/office/drawing/2014/main" id="{2FE5BEED-7011-9A59-CC0D-E9DE28AB38C1}"/>
              </a:ext>
            </a:extLst>
          </p:cNvPr>
          <p:cNvSpPr txBox="1">
            <a:spLocks/>
          </p:cNvSpPr>
          <p:nvPr/>
        </p:nvSpPr>
        <p:spPr>
          <a:xfrm>
            <a:off x="6915294" y="2583837"/>
            <a:ext cx="4949604" cy="154830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altLang="en-US" sz="3600" dirty="0">
                <a:solidFill>
                  <a:srgbClr val="58585A"/>
                </a:solidFill>
                <a:latin typeface="Arial Narrow" panose="020B0606020202030204" pitchFamily="34" charset="0"/>
                <a:cs typeface="Arial" panose="020B0604020202020204" pitchFamily="34" charset="0"/>
              </a:rPr>
              <a:t>Professional and leadership development opportunities</a:t>
            </a:r>
          </a:p>
        </p:txBody>
      </p:sp>
      <p:sp>
        <p:nvSpPr>
          <p:cNvPr id="5" name="Subtitle 22">
            <a:extLst>
              <a:ext uri="{FF2B5EF4-FFF2-40B4-BE49-F238E27FC236}">
                <a16:creationId xmlns:a16="http://schemas.microsoft.com/office/drawing/2014/main" id="{14797445-9214-9908-653F-4A098CE31C0C}"/>
              </a:ext>
            </a:extLst>
          </p:cNvPr>
          <p:cNvSpPr txBox="1">
            <a:spLocks/>
          </p:cNvSpPr>
          <p:nvPr/>
        </p:nvSpPr>
        <p:spPr>
          <a:xfrm>
            <a:off x="6966009" y="4237426"/>
            <a:ext cx="4734839" cy="10394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altLang="en-US" sz="3600" dirty="0">
                <a:solidFill>
                  <a:srgbClr val="58585A"/>
                </a:solidFill>
                <a:latin typeface="Arial Narrow" panose="020B0606020202030204" pitchFamily="34" charset="0"/>
                <a:cs typeface="Arial" panose="020B0604020202020204" pitchFamily="34" charset="0"/>
              </a:rPr>
              <a:t>Local community service</a:t>
            </a:r>
          </a:p>
          <a:p>
            <a:pPr>
              <a:lnSpc>
                <a:spcPct val="100000"/>
              </a:lnSpc>
              <a:spcBef>
                <a:spcPts val="0"/>
              </a:spcBef>
            </a:pPr>
            <a:endParaRPr lang="en-US" altLang="en-US" sz="3600" dirty="0">
              <a:latin typeface="Arial Narrow" panose="020B0606020202030204" pitchFamily="34" charset="0"/>
              <a:cs typeface="Arial" panose="020B0604020202020204" pitchFamily="34" charset="0"/>
            </a:endParaRPr>
          </a:p>
          <a:p>
            <a:pPr>
              <a:lnSpc>
                <a:spcPct val="100000"/>
              </a:lnSpc>
              <a:spcBef>
                <a:spcPts val="0"/>
              </a:spcBef>
            </a:pPr>
            <a:endParaRPr lang="en-US" altLang="en-US" sz="3600" dirty="0">
              <a:latin typeface="Arial Narrow" panose="020B0606020202030204" pitchFamily="34" charset="0"/>
              <a:cs typeface="Arial" panose="020B0604020202020204" pitchFamily="34" charset="0"/>
            </a:endParaRPr>
          </a:p>
        </p:txBody>
      </p:sp>
      <p:sp>
        <p:nvSpPr>
          <p:cNvPr id="8" name="Subtitle 22">
            <a:extLst>
              <a:ext uri="{FF2B5EF4-FFF2-40B4-BE49-F238E27FC236}">
                <a16:creationId xmlns:a16="http://schemas.microsoft.com/office/drawing/2014/main" id="{C9CA5C91-0702-B335-EF1A-CE2DD8125787}"/>
              </a:ext>
            </a:extLst>
          </p:cNvPr>
          <p:cNvSpPr txBox="1">
            <a:spLocks/>
          </p:cNvSpPr>
          <p:nvPr/>
        </p:nvSpPr>
        <p:spPr>
          <a:xfrm>
            <a:off x="6966009" y="5686116"/>
            <a:ext cx="4734839" cy="7132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altLang="en-US" sz="3600" dirty="0">
                <a:solidFill>
                  <a:srgbClr val="58585A"/>
                </a:solidFill>
                <a:latin typeface="Arial Narrow" panose="020B0606020202030204" pitchFamily="34" charset="0"/>
                <a:cs typeface="Arial" panose="020B0604020202020204" pitchFamily="34" charset="0"/>
              </a:rPr>
              <a:t>Meaningful friendships</a:t>
            </a:r>
          </a:p>
          <a:p>
            <a:pPr>
              <a:lnSpc>
                <a:spcPct val="100000"/>
              </a:lnSpc>
              <a:spcBef>
                <a:spcPts val="0"/>
              </a:spcBef>
            </a:pPr>
            <a:endParaRPr lang="en-US" altLang="en-US" sz="3600" dirty="0">
              <a:latin typeface="Arial Narrow" panose="020B0606020202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45444F2-03D5-5EDA-25E4-119514A4718C}"/>
              </a:ext>
            </a:extLst>
          </p:cNvPr>
          <p:cNvSpPr/>
          <p:nvPr/>
        </p:nvSpPr>
        <p:spPr>
          <a:xfrm>
            <a:off x="1" y="1110272"/>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9" name="TextBox 8">
            <a:extLst>
              <a:ext uri="{FF2B5EF4-FFF2-40B4-BE49-F238E27FC236}">
                <a16:creationId xmlns:a16="http://schemas.microsoft.com/office/drawing/2014/main" id="{71E935F4-ECAD-4AAD-294A-36B116ED50AE}"/>
              </a:ext>
            </a:extLst>
          </p:cNvPr>
          <p:cNvSpPr txBox="1"/>
          <p:nvPr/>
        </p:nvSpPr>
        <p:spPr>
          <a:xfrm>
            <a:off x="1009194" y="1379353"/>
            <a:ext cx="6812309" cy="584775"/>
          </a:xfrm>
          <a:prstGeom prst="rect">
            <a:avLst/>
          </a:prstGeom>
          <a:noFill/>
        </p:spPr>
        <p:txBody>
          <a:bodyPr wrap="square" rtlCol="0">
            <a:spAutoFit/>
          </a:bodyPr>
          <a:lstStyle/>
          <a:p>
            <a:r>
              <a:rPr lang="en-US" sz="3200" b="1" dirty="0">
                <a:solidFill>
                  <a:schemeClr val="bg1"/>
                </a:solidFill>
              </a:rPr>
              <a:t>ROTARY</a:t>
            </a:r>
          </a:p>
        </p:txBody>
      </p:sp>
      <p:sp>
        <p:nvSpPr>
          <p:cNvPr id="10" name="Rectangle 9">
            <a:extLst>
              <a:ext uri="{FF2B5EF4-FFF2-40B4-BE49-F238E27FC236}">
                <a16:creationId xmlns:a16="http://schemas.microsoft.com/office/drawing/2014/main" id="{5F352A0E-6CD9-FA0A-4EF0-FD398BA9C277}"/>
              </a:ext>
            </a:extLst>
          </p:cNvPr>
          <p:cNvSpPr/>
          <p:nvPr/>
        </p:nvSpPr>
        <p:spPr>
          <a:xfrm>
            <a:off x="8285019" y="1100404"/>
            <a:ext cx="3906982" cy="1019193"/>
          </a:xfrm>
          <a:prstGeom prst="rect">
            <a:avLst/>
          </a:prstGeom>
          <a:solidFill>
            <a:srgbClr val="D91B5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p>
        </p:txBody>
      </p:sp>
      <p:sp>
        <p:nvSpPr>
          <p:cNvPr id="14" name="TextBox 13">
            <a:extLst>
              <a:ext uri="{FF2B5EF4-FFF2-40B4-BE49-F238E27FC236}">
                <a16:creationId xmlns:a16="http://schemas.microsoft.com/office/drawing/2014/main" id="{DC1B0A86-3D9D-7A79-C11D-73C8B68279FD}"/>
              </a:ext>
            </a:extLst>
          </p:cNvPr>
          <p:cNvSpPr txBox="1"/>
          <p:nvPr/>
        </p:nvSpPr>
        <p:spPr>
          <a:xfrm>
            <a:off x="8963645" y="1305706"/>
            <a:ext cx="6812309" cy="584775"/>
          </a:xfrm>
          <a:prstGeom prst="rect">
            <a:avLst/>
          </a:prstGeom>
          <a:noFill/>
        </p:spPr>
        <p:txBody>
          <a:bodyPr wrap="square" rtlCol="0">
            <a:spAutoFit/>
          </a:bodyPr>
          <a:lstStyle/>
          <a:p>
            <a:r>
              <a:rPr lang="en-US" sz="3200" b="1" dirty="0">
                <a:solidFill>
                  <a:schemeClr val="bg1"/>
                </a:solidFill>
              </a:rPr>
              <a:t>ROTARACT</a:t>
            </a:r>
          </a:p>
        </p:txBody>
      </p:sp>
      <p:sp>
        <p:nvSpPr>
          <p:cNvPr id="15" name="Text Placeholder 1">
            <a:extLst>
              <a:ext uri="{FF2B5EF4-FFF2-40B4-BE49-F238E27FC236}">
                <a16:creationId xmlns:a16="http://schemas.microsoft.com/office/drawing/2014/main" id="{DC593949-18F0-461F-4205-BCE00ACF32F5}"/>
              </a:ext>
            </a:extLst>
          </p:cNvPr>
          <p:cNvSpPr txBox="1">
            <a:spLocks/>
          </p:cNvSpPr>
          <p:nvPr/>
        </p:nvSpPr>
        <p:spPr>
          <a:xfrm>
            <a:off x="6442554" y="-156677"/>
            <a:ext cx="6319845"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cap="all" baseline="0">
                <a:solidFill>
                  <a:schemeClr val="bg1"/>
                </a:solidFill>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58585A"/>
                </a:solidFill>
              </a:rPr>
              <a:t>Why people join</a:t>
            </a:r>
          </a:p>
        </p:txBody>
      </p:sp>
      <p:sp>
        <p:nvSpPr>
          <p:cNvPr id="16" name="Oval 15">
            <a:extLst>
              <a:ext uri="{FF2B5EF4-FFF2-40B4-BE49-F238E27FC236}">
                <a16:creationId xmlns:a16="http://schemas.microsoft.com/office/drawing/2014/main" id="{E3FC2D0B-E070-781D-B4A8-FA5A54673328}"/>
              </a:ext>
            </a:extLst>
          </p:cNvPr>
          <p:cNvSpPr/>
          <p:nvPr/>
        </p:nvSpPr>
        <p:spPr>
          <a:xfrm>
            <a:off x="5483191" y="2320895"/>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17458F"/>
                </a:solidFill>
              </a:rPr>
              <a:t>1</a:t>
            </a:r>
          </a:p>
        </p:txBody>
      </p:sp>
      <p:sp>
        <p:nvSpPr>
          <p:cNvPr id="17" name="Oval 16">
            <a:extLst>
              <a:ext uri="{FF2B5EF4-FFF2-40B4-BE49-F238E27FC236}">
                <a16:creationId xmlns:a16="http://schemas.microsoft.com/office/drawing/2014/main" id="{FF57CA21-E89B-9875-4AEA-33D3576C5AA5}"/>
              </a:ext>
            </a:extLst>
          </p:cNvPr>
          <p:cNvSpPr/>
          <p:nvPr/>
        </p:nvSpPr>
        <p:spPr>
          <a:xfrm>
            <a:off x="5483191" y="3981803"/>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17458F"/>
                </a:solidFill>
              </a:rPr>
              <a:t>2</a:t>
            </a:r>
          </a:p>
        </p:txBody>
      </p:sp>
      <p:sp>
        <p:nvSpPr>
          <p:cNvPr id="18" name="Oval 17">
            <a:extLst>
              <a:ext uri="{FF2B5EF4-FFF2-40B4-BE49-F238E27FC236}">
                <a16:creationId xmlns:a16="http://schemas.microsoft.com/office/drawing/2014/main" id="{9AD8004D-9E59-7CCC-59AE-0E48146B7AA2}"/>
              </a:ext>
            </a:extLst>
          </p:cNvPr>
          <p:cNvSpPr/>
          <p:nvPr/>
        </p:nvSpPr>
        <p:spPr>
          <a:xfrm>
            <a:off x="5517111" y="5433444"/>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17458F"/>
                </a:solidFill>
              </a:rPr>
              <a:t>3</a:t>
            </a:r>
          </a:p>
        </p:txBody>
      </p:sp>
    </p:spTree>
    <p:custDataLst>
      <p:tags r:id="rId1"/>
    </p:custDataLst>
    <p:extLst>
      <p:ext uri="{BB962C8B-B14F-4D97-AF65-F5344CB8AC3E}">
        <p14:creationId xmlns:p14="http://schemas.microsoft.com/office/powerpoint/2010/main" val="175249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624FA1727FC8468BB8290800501A5C" ma:contentTypeVersion="7" ma:contentTypeDescription="Create a new document." ma:contentTypeScope="" ma:versionID="a4f623aa96ffd6154773e624f1757dbf">
  <xsd:schema xmlns:xsd="http://www.w3.org/2001/XMLSchema" xmlns:xs="http://www.w3.org/2001/XMLSchema" xmlns:p="http://schemas.microsoft.com/office/2006/metadata/properties" xmlns:ns1="http://schemas.microsoft.com/sharepoint/v3" xmlns:ns2="1f097dfa-9cbd-4f84-9850-6e7cae909781" xmlns:ns3="31cc3d0e-5959-4987-9d20-de23da659f5c" targetNamespace="http://schemas.microsoft.com/office/2006/metadata/properties" ma:root="true" ma:fieldsID="8347c7ee3ad25551d76e9f617ba3cc1c" ns1:_="" ns2:_="" ns3:_="">
    <xsd:import namespace="http://schemas.microsoft.com/sharepoint/v3"/>
    <xsd:import namespace="1f097dfa-9cbd-4f84-9850-6e7cae909781"/>
    <xsd:import namespace="31cc3d0e-5959-4987-9d20-de23da659f5c"/>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097dfa-9cbd-4f84-9850-6e7cae90978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cc3d0e-5959-4987-9d20-de23da659f5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907746-948B-431F-9FEC-993A4876518B}">
  <ds:schemaRefs>
    <ds:schemaRef ds:uri="http://purl.org/dc/elements/1.1/"/>
    <ds:schemaRef ds:uri="1f097dfa-9cbd-4f84-9850-6e7cae909781"/>
    <ds:schemaRef ds:uri="http://schemas.microsoft.com/office/2006/metadata/properties"/>
    <ds:schemaRef ds:uri="http://purl.org/dc/terms/"/>
    <ds:schemaRef ds:uri="http://schemas.microsoft.com/sharepoint/v3"/>
    <ds:schemaRef ds:uri="http://schemas.microsoft.com/office/2006/documentManagement/types"/>
    <ds:schemaRef ds:uri="http://schemas.openxmlformats.org/package/2006/metadata/core-properties"/>
    <ds:schemaRef ds:uri="http://schemas.microsoft.com/office/infopath/2007/PartnerControls"/>
    <ds:schemaRef ds:uri="31cc3d0e-5959-4987-9d20-de23da659f5c"/>
    <ds:schemaRef ds:uri="http://www.w3.org/XML/1998/namespace"/>
    <ds:schemaRef ds:uri="http://purl.org/dc/dcmitype/"/>
  </ds:schemaRefs>
</ds:datastoreItem>
</file>

<file path=customXml/itemProps2.xml><?xml version="1.0" encoding="utf-8"?>
<ds:datastoreItem xmlns:ds="http://schemas.openxmlformats.org/officeDocument/2006/customXml" ds:itemID="{B7D2427C-728B-4C63-87D2-30BB2F459917}">
  <ds:schemaRefs>
    <ds:schemaRef ds:uri="http://schemas.microsoft.com/sharepoint/v3/contenttype/forms"/>
  </ds:schemaRefs>
</ds:datastoreItem>
</file>

<file path=customXml/itemProps3.xml><?xml version="1.0" encoding="utf-8"?>
<ds:datastoreItem xmlns:ds="http://schemas.openxmlformats.org/officeDocument/2006/customXml" ds:itemID="{37E809BB-9B85-4C5F-BBD2-217ACB2695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097dfa-9cbd-4f84-9850-6e7cae909781"/>
    <ds:schemaRef ds:uri="31cc3d0e-5959-4987-9d20-de23da659f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15293</TotalTime>
  <Words>3624</Words>
  <Application>Microsoft Office PowerPoint</Application>
  <PresentationFormat>Widescreen</PresentationFormat>
  <Paragraphs>336</Paragraphs>
  <Slides>16</Slides>
  <Notes>16</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Narrow</vt:lpstr>
      <vt:lpstr>Calibri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club experience matters most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Lee Ann Searight</cp:lastModifiedBy>
  <cp:revision>601</cp:revision>
  <cp:lastPrinted>2020-09-10T18:12:28Z</cp:lastPrinted>
  <dcterms:created xsi:type="dcterms:W3CDTF">2019-11-18T03:22:22Z</dcterms:created>
  <dcterms:modified xsi:type="dcterms:W3CDTF">2023-09-22T00:26:44Z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0x010100E4624FA1727FC8468BB8290800501A5C</vt:lpwstr>
  </property>
  <property fmtid="{D5CDD505-2E9C-101B-9397-08002B2CF9AE}" pid="3" name="ArticulateGUID">
    <vt:lpwstr>999353F6-ECC4-48C6-889C-F6AB0DB02C9C</vt:lpwstr>
  </property>
  <property fmtid="{D5CDD505-2E9C-101B-9397-08002B2CF9AE}" pid="4" name="ArticulatePath">
    <vt:lpwstr>State of Membership July 2021 20210902-018</vt:lpwstr>
  </property>
</Properties>
</file>