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3" r:id="rId2"/>
  </p:sldMasterIdLst>
  <p:notesMasterIdLst>
    <p:notesMasterId r:id="rId7"/>
  </p:notesMasterIdLst>
  <p:handoutMasterIdLst>
    <p:handoutMasterId r:id="rId8"/>
  </p:handoutMasterIdLst>
  <p:sldIdLst>
    <p:sldId id="319" r:id="rId3"/>
    <p:sldId id="318" r:id="rId4"/>
    <p:sldId id="321" r:id="rId5"/>
    <p:sldId id="322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Streight" initials="L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808"/>
    <a:srgbClr val="FF3300"/>
    <a:srgbClr val="FFFFFF"/>
    <a:srgbClr val="000000"/>
    <a:srgbClr val="FF5050"/>
    <a:srgbClr val="99CCFF"/>
    <a:srgbClr val="99FF33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8012" autoAdjust="0"/>
  </p:normalViewPr>
  <p:slideViewPr>
    <p:cSldViewPr>
      <p:cViewPr varScale="1">
        <p:scale>
          <a:sx n="100" d="100"/>
          <a:sy n="100" d="100"/>
        </p:scale>
        <p:origin x="19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8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7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7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4" tIns="48407" rIns="96814" bIns="4840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7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4" tIns="48407" rIns="96814" bIns="4840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696"/>
            <a:ext cx="5364480" cy="431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4" tIns="48407" rIns="96814" bIns="484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391"/>
            <a:ext cx="3169920" cy="47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4" tIns="48407" rIns="96814" bIns="4840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391"/>
            <a:ext cx="3169920" cy="47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4" tIns="48407" rIns="96814" bIns="4840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5DA57467-989D-4438-B411-8692E68715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89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57467-989D-4438-B411-8692E687157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895600"/>
            <a:ext cx="8001000" cy="1981200"/>
          </a:xfrm>
          <a:prstGeom prst="rect">
            <a:avLst/>
          </a:prstGeom>
        </p:spPr>
        <p:txBody>
          <a:bodyPr anchor="b" anchorCtr="1"/>
          <a:lstStyle>
            <a:lvl1pPr algn="ctr">
              <a:buNone/>
              <a:def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B0B04"/>
                </a:solidFill>
                <a:effectLst/>
                <a:uLnTx/>
                <a:uFillTx/>
                <a:latin typeface="Corbel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4876800"/>
            <a:ext cx="8001000" cy="1143000"/>
          </a:xfrm>
          <a:prstGeom prst="rect">
            <a:avLst/>
          </a:prstGeom>
        </p:spPr>
        <p:txBody>
          <a:bodyPr anchor="ctr" anchorCtr="1"/>
          <a:lstStyle>
            <a:lvl1pPr>
              <a:buNone/>
              <a:def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 w/Fl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lameBackground.jpg"/>
          <p:cNvPicPr>
            <a:picLocks noChangeAspect="1"/>
          </p:cNvPicPr>
          <p:nvPr userDrawn="1"/>
        </p:nvPicPr>
        <p:blipFill>
          <a:blip r:embed="rId2" cstate="print"/>
          <a:srcRect t="26291" b="4851"/>
          <a:stretch>
            <a:fillRect/>
          </a:stretch>
        </p:blipFill>
        <p:spPr>
          <a:xfrm>
            <a:off x="0" y="2133600"/>
            <a:ext cx="9144000" cy="4191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429000"/>
            <a:ext cx="8001000" cy="1981200"/>
          </a:xfrm>
          <a:prstGeom prst="rect">
            <a:avLst/>
          </a:prstGeom>
        </p:spPr>
        <p:txBody>
          <a:bodyPr anchor="b" anchorCtr="1"/>
          <a:lstStyle>
            <a:lvl1pPr algn="ctr">
              <a:buNone/>
              <a:def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B0B04"/>
                </a:solidFill>
                <a:effectLst/>
                <a:uLnTx/>
                <a:uFillTx/>
                <a:latin typeface="Corbel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334000"/>
            <a:ext cx="8001000" cy="1143000"/>
          </a:xfrm>
          <a:prstGeom prst="rect">
            <a:avLst/>
          </a:prstGeom>
        </p:spPr>
        <p:txBody>
          <a:bodyPr anchor="ctr" anchorCtr="1"/>
          <a:lstStyle>
            <a:lvl1pPr>
              <a:buNone/>
              <a:def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229600" cy="51816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400"/>
              </a:spcBef>
              <a:defRPr sz="4000"/>
            </a:lvl1pPr>
            <a:lvl2pPr>
              <a:lnSpc>
                <a:spcPct val="100000"/>
              </a:lnSpc>
              <a:spcBef>
                <a:spcPts val="900"/>
              </a:spcBef>
              <a:defRPr sz="3600"/>
            </a:lvl2pPr>
            <a:lvl3pPr>
              <a:lnSpc>
                <a:spcPct val="100000"/>
              </a:lnSpc>
              <a:spcBef>
                <a:spcPts val="1200"/>
              </a:spcBef>
              <a:defRPr sz="2800"/>
            </a:lvl3pPr>
            <a:lvl4pPr>
              <a:lnSpc>
                <a:spcPct val="100000"/>
              </a:lnSpc>
              <a:spcBef>
                <a:spcPts val="1200"/>
              </a:spcBef>
              <a:defRPr/>
            </a:lvl4pPr>
            <a:lvl5pPr>
              <a:lnSpc>
                <a:spcPct val="100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21"/>
          <p:cNvSpPr>
            <a:spLocks noGrp="1"/>
          </p:cNvSpPr>
          <p:nvPr>
            <p:ph type="title"/>
          </p:nvPr>
        </p:nvSpPr>
        <p:spPr bwMode="auto">
          <a:xfrm>
            <a:off x="533400" y="1524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ctr" anchorCtr="0" compatLnSpc="1">
            <a:prstTxWarp prst="textNoShape">
              <a:avLst/>
            </a:prstTxWarp>
          </a:bodyPr>
          <a:lstStyle>
            <a:lvl1pPr>
              <a:defRPr i="1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lameBackground.jpg"/>
          <p:cNvPicPr>
            <a:picLocks noChangeAspect="1"/>
          </p:cNvPicPr>
          <p:nvPr userDrawn="1"/>
        </p:nvPicPr>
        <p:blipFill>
          <a:blip r:embed="rId2" cstate="print"/>
          <a:srcRect t="26291" b="27386"/>
          <a:stretch>
            <a:fillRect/>
          </a:stretch>
        </p:blipFill>
        <p:spPr>
          <a:xfrm>
            <a:off x="0" y="3429000"/>
            <a:ext cx="9144000" cy="281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3048000"/>
          </a:xfrm>
          <a:prstGeom prst="rect">
            <a:avLst/>
          </a:prstGeom>
        </p:spPr>
        <p:txBody>
          <a:bodyPr anchor="ctr" anchorCtr="0"/>
          <a:lstStyle>
            <a:lvl1pPr algn="l">
              <a:buNone/>
              <a:defRPr sz="5400" b="1" i="1" cap="none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990600"/>
          </a:xfrm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3886200" cy="4038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962400" cy="4038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990600"/>
          </a:xfrm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3400" y="1524000"/>
            <a:ext cx="1905000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0"/>
          <p:cNvSpPr>
            <a:spLocks noGrp="1"/>
          </p:cNvSpPr>
          <p:nvPr>
            <p:ph sz="quarter" idx="1"/>
          </p:nvPr>
        </p:nvSpPr>
        <p:spPr>
          <a:xfrm>
            <a:off x="2667000" y="1524000"/>
            <a:ext cx="6019800" cy="45045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990600"/>
          </a:xfrm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3400" y="1447800"/>
            <a:ext cx="8305800" cy="3733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257800"/>
            <a:ext cx="8305800" cy="609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  <a:lvl3pPr algn="l">
              <a:buNone/>
              <a:defRPr/>
            </a:lvl3pPr>
          </a:lstStyle>
          <a:p>
            <a:pPr lvl="0"/>
            <a:r>
              <a:rPr lang="en-US" dirty="0"/>
              <a:t>Caption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/Caption &amp; Fl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lameBackground.jpg"/>
          <p:cNvPicPr>
            <a:picLocks noChangeAspect="1"/>
          </p:cNvPicPr>
          <p:nvPr userDrawn="1"/>
        </p:nvPicPr>
        <p:blipFill>
          <a:blip r:embed="rId2" cstate="print"/>
          <a:srcRect t="26291" b="4851"/>
          <a:stretch>
            <a:fillRect/>
          </a:stretch>
        </p:blipFill>
        <p:spPr>
          <a:xfrm>
            <a:off x="0" y="1143000"/>
            <a:ext cx="9144000" cy="419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990600"/>
          </a:xfrm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3400" y="1447800"/>
            <a:ext cx="8305800" cy="3733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257800"/>
            <a:ext cx="8305800" cy="609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  <a:lvl3pPr algn="l">
              <a:buNone/>
              <a:defRPr/>
            </a:lvl3pPr>
          </a:lstStyle>
          <a:p>
            <a:pPr lvl="0"/>
            <a:r>
              <a:rPr lang="en-US" dirty="0"/>
              <a:t>Caption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3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09550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981200"/>
            <a:ext cx="9144000" cy="0"/>
          </a:xfrm>
          <a:prstGeom prst="line">
            <a:avLst/>
          </a:prstGeom>
          <a:ln w="12700">
            <a:solidFill>
              <a:srgbClr val="7A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2057400"/>
            <a:ext cx="9144000" cy="0"/>
          </a:xfrm>
          <a:prstGeom prst="line">
            <a:avLst/>
          </a:prstGeom>
          <a:ln w="12700">
            <a:solidFill>
              <a:srgbClr val="7A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4876800"/>
            <a:ext cx="9144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4953000"/>
            <a:ext cx="9144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WOC_Logo_wide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77038"/>
            <a:ext cx="4905146" cy="1451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64770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rPr>
              <a:t>Pg </a:t>
            </a:r>
            <a:fld id="{FD847C58-B601-4239-849E-41F462903730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rPr>
              <a:pPr/>
              <a:t>‹#›</a:t>
            </a:fld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orbel" pitchFamily="34" charset="0"/>
            </a:endParaRPr>
          </a:p>
        </p:txBody>
      </p:sp>
      <p:pic>
        <p:nvPicPr>
          <p:cNvPr id="7" name="Picture 6" descr="WOC_Logo_wid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20000" y="6452616"/>
            <a:ext cx="1112231" cy="32918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133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209550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971550"/>
            <a:ext cx="9144000" cy="0"/>
          </a:xfrm>
          <a:prstGeom prst="line">
            <a:avLst/>
          </a:prstGeom>
          <a:ln w="12700">
            <a:solidFill>
              <a:srgbClr val="7A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1047750"/>
            <a:ext cx="9144000" cy="0"/>
          </a:xfrm>
          <a:prstGeom prst="line">
            <a:avLst/>
          </a:prstGeom>
          <a:ln w="12700">
            <a:solidFill>
              <a:srgbClr val="7A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6324600"/>
            <a:ext cx="9144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91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rgbClr val="7A0808"/>
        </a:buClr>
        <a:buSzPct val="100000"/>
        <a:buFont typeface="Wingdings" pitchFamily="2" charset="2"/>
        <a:buChar char="§"/>
        <a:defRPr sz="4000" b="1" kern="1200">
          <a:solidFill>
            <a:srgbClr val="7A0808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1pPr>
      <a:lvl2pPr marL="547688" indent="-228600" algn="l" rtl="0" eaLnBrk="1" fontAlgn="base" hangingPunct="1">
        <a:spcBef>
          <a:spcPts val="1200"/>
        </a:spcBef>
        <a:spcAft>
          <a:spcPct val="0"/>
        </a:spcAft>
        <a:buClr>
          <a:srgbClr val="FF3300"/>
        </a:buClr>
        <a:buSzPct val="110000"/>
        <a:buFont typeface="Arial" charset="0"/>
        <a:buChar char="•"/>
        <a:defRPr sz="3600" kern="1200">
          <a:solidFill>
            <a:srgbClr val="FF3300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2pPr>
      <a:lvl3pPr marL="822325" indent="-228600" algn="l" rtl="0" eaLnBrk="1" fontAlgn="base" hangingPunct="1">
        <a:spcBef>
          <a:spcPts val="1200"/>
        </a:spcBef>
        <a:spcAft>
          <a:spcPct val="0"/>
        </a:spcAft>
        <a:buClr>
          <a:srgbClr val="595959"/>
        </a:buClr>
        <a:buSzPct val="100000"/>
        <a:buFont typeface="Arial" charset="0"/>
        <a:buChar char="•"/>
        <a:defRPr sz="2400" kern="1200">
          <a:solidFill>
            <a:srgbClr val="595959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3pPr>
      <a:lvl4pPr marL="1096963" indent="-228600" algn="l" rtl="0" eaLnBrk="1" fontAlgn="base" hangingPunct="1">
        <a:spcBef>
          <a:spcPts val="12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rgbClr val="595959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4pPr>
      <a:lvl5pPr marL="1371600" indent="-228600" algn="l" rtl="0" eaLnBrk="1" fontAlgn="base" hangingPunct="1">
        <a:spcBef>
          <a:spcPts val="1200"/>
        </a:spcBef>
        <a:spcAft>
          <a:spcPct val="0"/>
        </a:spcAft>
        <a:buClr>
          <a:srgbClr val="595959"/>
        </a:buClr>
        <a:buSzPct val="85000"/>
        <a:buFont typeface="Arial" charset="0"/>
        <a:buChar char="•"/>
        <a:defRPr kern="1200">
          <a:solidFill>
            <a:srgbClr val="595959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tohioumc.org/conference/health-insuran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irs.gov/pub/irs-pdf/p15b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2018 </a:t>
            </a:r>
            <a:r>
              <a:rPr lang="en-US" dirty="0"/>
              <a:t>Clergy</a:t>
            </a:r>
          </a:p>
          <a:p>
            <a:r>
              <a:rPr lang="en-US" dirty="0"/>
              <a:t>Example W-2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For West Ohio Local Churches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7093391"/>
              </p:ext>
            </p:extLst>
          </p:nvPr>
        </p:nvGraphicFramePr>
        <p:xfrm>
          <a:off x="152400" y="1099972"/>
          <a:ext cx="8839200" cy="51954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96345164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243956347"/>
                    </a:ext>
                  </a:extLst>
                </a:gridCol>
                <a:gridCol w="6632224">
                  <a:extLst>
                    <a:ext uri="{9D8B030D-6E8A-4147-A177-3AD203B41FA5}">
                      <a16:colId xmlns:a16="http://schemas.microsoft.com/office/drawing/2014/main" val="3274183724"/>
                    </a:ext>
                  </a:extLst>
                </a:gridCol>
                <a:gridCol w="1063976">
                  <a:extLst>
                    <a:ext uri="{9D8B030D-6E8A-4147-A177-3AD203B41FA5}">
                      <a16:colId xmlns:a16="http://schemas.microsoft.com/office/drawing/2014/main" val="3529979801"/>
                    </a:ext>
                  </a:extLst>
                </a:gridCol>
              </a:tblGrid>
              <a:tr h="365760">
                <a:tc gridSpan="3">
                  <a:txBody>
                    <a:bodyPr/>
                    <a:lstStyle/>
                    <a:p>
                      <a:r>
                        <a:rPr lang="en-US" sz="1800" dirty="0"/>
                        <a:t>Fact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332476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Paid</a:t>
                      </a:r>
                    </a:p>
                    <a:p>
                      <a:pPr algn="ctr"/>
                      <a:r>
                        <a:rPr lang="en-US" sz="1600" dirty="0"/>
                        <a:t>to pastor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Cash</a:t>
                      </a:r>
                      <a:r>
                        <a:rPr lang="en-US" sz="1800" baseline="0" dirty="0"/>
                        <a:t> s</a:t>
                      </a:r>
                      <a:r>
                        <a:rPr lang="en-US" sz="1800" dirty="0"/>
                        <a:t>alary paid (should agree</a:t>
                      </a:r>
                      <a:r>
                        <a:rPr lang="en-US" sz="1800" baseline="0" dirty="0"/>
                        <a:t> to</a:t>
                      </a:r>
                      <a:r>
                        <a:rPr lang="en-US" sz="1800" dirty="0"/>
                        <a:t> Benefits</a:t>
                      </a:r>
                      <a:r>
                        <a:rPr lang="en-US" sz="1800" baseline="0" dirty="0"/>
                        <a:t> Statement)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569355"/>
                  </a:ext>
                </a:extLst>
              </a:tr>
              <a:tr h="3776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Cash housing allowance (should agree to Benefits Statement)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895686"/>
                  </a:ext>
                </a:extLst>
              </a:tr>
              <a:tr h="428674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Withheld</a:t>
                      </a:r>
                      <a:r>
                        <a:rPr lang="en-US" sz="1600" baseline="0" dirty="0"/>
                        <a:t> from pastor’s paycheck</a:t>
                      </a:r>
                      <a:endParaRPr lang="en-US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UMPIP 403(b)</a:t>
                      </a:r>
                      <a:r>
                        <a:rPr lang="en-US" sz="1800" baseline="0" dirty="0"/>
                        <a:t> pre-tax contribution by pastor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186780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Pastor’s medical insurance premiums</a:t>
                      </a:r>
                      <a:r>
                        <a:rPr lang="en-US" sz="1800" baseline="0" dirty="0"/>
                        <a:t> (e.g., enrolled in Family 3 plan)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if church has active 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</a:rPr>
                        <a:t>Internal Revenue Code Section 125 Plan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$2,502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50317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HSA Amounts withheld</a:t>
                      </a:r>
                      <a:r>
                        <a:rPr lang="en-US" sz="1800" baseline="0" dirty="0"/>
                        <a:t> from pastor’s paycheck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879930"/>
                  </a:ext>
                </a:extLst>
              </a:tr>
              <a:tr h="365760"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Other</a:t>
                      </a:r>
                    </a:p>
                    <a:p>
                      <a:pPr algn="ctr"/>
                      <a:r>
                        <a:rPr lang="en-US" sz="1600" dirty="0"/>
                        <a:t>significant tax</a:t>
                      </a:r>
                      <a:r>
                        <a:rPr lang="en-US" sz="1600" baseline="0" dirty="0"/>
                        <a:t> items</a:t>
                      </a:r>
                      <a:endParaRPr lang="en-US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Parsonage/housing</a:t>
                      </a:r>
                      <a:r>
                        <a:rPr lang="en-US" sz="1800" baseline="0" dirty="0"/>
                        <a:t> allowance exclusion per resolution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9969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CRSP</a:t>
                      </a:r>
                      <a:r>
                        <a:rPr lang="en-US" sz="1800" baseline="0" dirty="0"/>
                        <a:t> Retirement expense paid by local church to West Ohio Conference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695670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hlinkClick r:id="rId3"/>
                        </a:rPr>
                        <a:t>Medical</a:t>
                      </a:r>
                      <a:r>
                        <a:rPr lang="en-US" sz="1800" baseline="0" dirty="0">
                          <a:hlinkClick r:id="rId3"/>
                        </a:rPr>
                        <a:t> insurance premiums </a:t>
                      </a:r>
                      <a:r>
                        <a:rPr lang="en-US" sz="1800" baseline="0" dirty="0"/>
                        <a:t>paid by local church to West Ohio Conference in total (e.g., pastor enrolled in Family 3 plan)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$25,020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96617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HSA Deposits to pastor’s HSA account by church via West Ohio</a:t>
                      </a:r>
                      <a:r>
                        <a:rPr lang="en-US" sz="1800" baseline="0" dirty="0"/>
                        <a:t> Conference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886132"/>
                  </a:ext>
                </a:extLst>
              </a:tr>
              <a:tr h="914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Imputed life insurance income in excess of </a:t>
                      </a:r>
                      <a:r>
                        <a:rPr lang="en-US" sz="1800" baseline="0" dirty="0"/>
                        <a:t>IRS allowance ($100,000 coverage, $50,000 allowed). Imputed income based on employee age, see IRS table in </a:t>
                      </a:r>
                      <a:r>
                        <a:rPr lang="en-US" sz="1800" baseline="0" dirty="0">
                          <a:hlinkClick r:id="rId4"/>
                        </a:rPr>
                        <a:t>Publication 15-B</a:t>
                      </a:r>
                      <a:r>
                        <a:rPr lang="en-US" sz="1800" baseline="0" dirty="0"/>
                        <a:t> under Group Term Life section. Example age = 56 </a:t>
                      </a:r>
                      <a:r>
                        <a:rPr lang="en-US" sz="1800" baseline="0" dirty="0" err="1"/>
                        <a:t>yrs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752537"/>
                  </a:ext>
                </a:extLst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Fact Pattern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W-2 Worksheet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76199" y="6016823"/>
            <a:ext cx="929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Boxes 3-6 of Form W-2 should always be BLANK for clergy. Clergy are self-employed for Medicare and Social Security.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4" y="1079848"/>
            <a:ext cx="9031556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6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W-2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66304"/>
            <a:ext cx="8808602" cy="5510696"/>
          </a:xfrm>
          <a:prstGeom prst="rect">
            <a:avLst/>
          </a:prstGeom>
        </p:spPr>
      </p:pic>
      <p:sp useBgFill="1">
        <p:nvSpPr>
          <p:cNvPr id="2" name="TextBox 1">
            <a:extLst>
              <a:ext uri="{FF2B5EF4-FFF2-40B4-BE49-F238E27FC236}">
                <a16:creationId xmlns:a16="http://schemas.microsoft.com/office/drawing/2014/main" id="{92CE26AF-A04C-4DC0-AD5C-149F2259DC36}"/>
              </a:ext>
            </a:extLst>
          </p:cNvPr>
          <p:cNvSpPr txBox="1"/>
          <p:nvPr/>
        </p:nvSpPr>
        <p:spPr>
          <a:xfrm>
            <a:off x="3886200" y="5897530"/>
            <a:ext cx="1219200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OCR A Extended" panose="02010509020102010303" pitchFamily="50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98774226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WOC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C 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29380</TotalTime>
  <Words>238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Corbel</vt:lpstr>
      <vt:lpstr>OCR A Extended</vt:lpstr>
      <vt:lpstr>Perpetua</vt:lpstr>
      <vt:lpstr>Times New Roman</vt:lpstr>
      <vt:lpstr>Wingdings</vt:lpstr>
      <vt:lpstr>WOC Powerpoint</vt:lpstr>
      <vt:lpstr>WOC Content</vt:lpstr>
      <vt:lpstr>PowerPoint Presentation</vt:lpstr>
      <vt:lpstr>2018 Fact Pattern</vt:lpstr>
      <vt:lpstr>W-2 Worksheet</vt:lpstr>
      <vt:lpstr>Example W-2</vt:lpstr>
    </vt:vector>
  </TitlesOfParts>
  <Company>Cooper Church Consultant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Rev. George D. Cooper</dc:creator>
  <cp:lastModifiedBy>Bill Brownson</cp:lastModifiedBy>
  <cp:revision>2790</cp:revision>
  <cp:lastPrinted>2016-12-09T14:31:42Z</cp:lastPrinted>
  <dcterms:created xsi:type="dcterms:W3CDTF">2004-03-26T15:37:00Z</dcterms:created>
  <dcterms:modified xsi:type="dcterms:W3CDTF">2019-01-04T17:57:43Z</dcterms:modified>
</cp:coreProperties>
</file>